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55" r:id="rId1"/>
  </p:sldMasterIdLst>
  <p:notesMasterIdLst>
    <p:notesMasterId r:id="rId31"/>
  </p:notesMasterIdLst>
  <p:handoutMasterIdLst>
    <p:handoutMasterId r:id="rId32"/>
  </p:handoutMasterIdLst>
  <p:sldIdLst>
    <p:sldId id="417" r:id="rId2"/>
    <p:sldId id="329" r:id="rId3"/>
    <p:sldId id="460" r:id="rId4"/>
    <p:sldId id="426" r:id="rId5"/>
    <p:sldId id="424" r:id="rId6"/>
    <p:sldId id="390" r:id="rId7"/>
    <p:sldId id="437" r:id="rId8"/>
    <p:sldId id="451" r:id="rId9"/>
    <p:sldId id="452" r:id="rId10"/>
    <p:sldId id="438" r:id="rId11"/>
    <p:sldId id="440" r:id="rId12"/>
    <p:sldId id="458" r:id="rId13"/>
    <p:sldId id="442" r:id="rId14"/>
    <p:sldId id="443" r:id="rId15"/>
    <p:sldId id="445" r:id="rId16"/>
    <p:sldId id="431" r:id="rId17"/>
    <p:sldId id="459" r:id="rId18"/>
    <p:sldId id="448" r:id="rId19"/>
    <p:sldId id="457" r:id="rId20"/>
    <p:sldId id="428" r:id="rId21"/>
    <p:sldId id="427" r:id="rId22"/>
    <p:sldId id="456" r:id="rId23"/>
    <p:sldId id="454" r:id="rId24"/>
    <p:sldId id="453" r:id="rId25"/>
    <p:sldId id="455" r:id="rId26"/>
    <p:sldId id="397" r:id="rId27"/>
    <p:sldId id="449" r:id="rId28"/>
    <p:sldId id="436" r:id="rId29"/>
    <p:sldId id="450" r:id="rId30"/>
  </p:sldIdLst>
  <p:sldSz cx="9144000" cy="6858000" type="screen4x3"/>
  <p:notesSz cx="6742113" cy="987266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576E1DC4-3DEF-468A-8CD5-6FF448EEFBDE}">
          <p14:sldIdLst>
            <p14:sldId id="417"/>
            <p14:sldId id="329"/>
            <p14:sldId id="460"/>
            <p14:sldId id="426"/>
            <p14:sldId id="424"/>
            <p14:sldId id="390"/>
            <p14:sldId id="437"/>
            <p14:sldId id="451"/>
            <p14:sldId id="452"/>
            <p14:sldId id="438"/>
            <p14:sldId id="440"/>
            <p14:sldId id="458"/>
            <p14:sldId id="442"/>
            <p14:sldId id="443"/>
            <p14:sldId id="445"/>
            <p14:sldId id="431"/>
            <p14:sldId id="459"/>
            <p14:sldId id="448"/>
            <p14:sldId id="457"/>
            <p14:sldId id="428"/>
            <p14:sldId id="427"/>
            <p14:sldId id="456"/>
            <p14:sldId id="454"/>
            <p14:sldId id="453"/>
            <p14:sldId id="455"/>
            <p14:sldId id="397"/>
            <p14:sldId id="449"/>
            <p14:sldId id="436"/>
            <p14:sldId id="450"/>
          </p14:sldIdLst>
        </p14:section>
        <p14:section name="Reservefolien" id="{53FA29E7-31A2-490B-AFA0-6B0D5F2096B5}">
          <p14:sldIdLst/>
        </p14:section>
        <p14:section name="Ausgeblente Folien" id="{6136602E-818F-49D2-A06C-E51E08AA828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 userDrawn="1">
          <p15:clr>
            <a:srgbClr val="A4A3A4"/>
          </p15:clr>
        </p15:guide>
        <p15:guide id="2" pos="212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gan, Izlem (RPS)" initials="ID" lastIdx="1" clrIdx="0"/>
  <p:cmAuthor id="1" name="Fogl, Sandra Dr. (KM)" initials="FSD(" lastIdx="2" clrIdx="1"/>
  <p:cmAuthor id="2" name="Lang, Thilo Dr. (KM)" initials="LTD(" lastIdx="3" clrIdx="2">
    <p:extLst>
      <p:ext uri="{19B8F6BF-5375-455C-9EA6-DF929625EA0E}">
        <p15:presenceInfo xmlns:p15="http://schemas.microsoft.com/office/powerpoint/2012/main" userId="S-1-5-21-4284651746-837726777-2514676209-161858" providerId="AD"/>
      </p:ext>
    </p:extLst>
  </p:cmAuthor>
  <p:cmAuthor id="3" name="Dannecker, Lara-Leonie (IBBW Stuttgart)" initials="DL(S" lastIdx="7" clrIdx="3">
    <p:extLst>
      <p:ext uri="{19B8F6BF-5375-455C-9EA6-DF929625EA0E}">
        <p15:presenceInfo xmlns:p15="http://schemas.microsoft.com/office/powerpoint/2012/main" userId="S-1-5-21-4284651746-837726777-2514676209-2287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B50"/>
    <a:srgbClr val="969696"/>
    <a:srgbClr val="E7E7FF"/>
    <a:srgbClr val="FFFFFF"/>
    <a:srgbClr val="F9FBC8"/>
    <a:srgbClr val="F5F3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1" autoAdjust="0"/>
    <p:restoredTop sz="93979" autoAdjust="0"/>
  </p:normalViewPr>
  <p:slideViewPr>
    <p:cSldViewPr>
      <p:cViewPr varScale="1">
        <p:scale>
          <a:sx n="126" d="100"/>
          <a:sy n="126" d="100"/>
        </p:scale>
        <p:origin x="472" y="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744" y="76"/>
      </p:cViewPr>
      <p:guideLst>
        <p:guide orient="horz" pos="3109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F30F74-A624-46AE-A2BF-B2A64C76560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390EBB9-C6C3-48E9-8285-53C927198F27}">
      <dgm:prSet phldrT="[Text]" custT="1"/>
      <dgm:spPr/>
      <dgm:t>
        <a:bodyPr/>
        <a:lstStyle/>
        <a:p>
          <a:r>
            <a:rPr lang="de-DE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ab 24.</a:t>
          </a:r>
          <a:br>
            <a:rPr lang="de-DE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de-DE" sz="2000" b="1" dirty="0" smtClean="0">
              <a:latin typeface="Arial" panose="020B0604020202020204" pitchFamily="34" charset="0"/>
              <a:cs typeface="Arial" panose="020B0604020202020204" pitchFamily="34" charset="0"/>
            </a:rPr>
            <a:t>Januar</a:t>
          </a:r>
          <a:endParaRPr lang="de-DE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468F54-1185-47E9-BC79-823F4805D5CF}" type="parTrans" cxnId="{0FDAA17A-E8A9-4D05-B7BB-4FCB94B73A8B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941000-B577-4628-8E40-991B8B8A8927}" type="sibTrans" cxnId="{0FDAA17A-E8A9-4D05-B7BB-4FCB94B73A8B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88C2D6-6091-426A-A3CF-D93F966C7EE6}">
      <dgm:prSet phldrT="[Text]"/>
      <dgm:spPr/>
      <dgm:t>
        <a:bodyPr/>
        <a:lstStyle/>
        <a:p>
          <a:r>
            <a:rPr lang="de-DE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Registrierung unter </a:t>
          </a:r>
          <a:r>
            <a:rPr lang="de-DE" b="1" u="sng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www.schule-in-bw.de/bewo</a:t>
          </a:r>
          <a:r>
            <a:rPr lang="de-DE" b="1" dirty="0" smtClean="0"/>
            <a:t> </a:t>
          </a:r>
          <a:r>
            <a:rPr lang="de-DE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</a:t>
          </a:r>
          <a:r>
            <a:rPr lang="de-DE" b="0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Online-Eingabe der Bewerbungsdaten und Ausdruck des ausgefüllten Aufnahmeantrags</a:t>
          </a:r>
          <a:endParaRPr lang="de-D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BAEF8E-3403-45B3-9EB0-3AA32F74C063}" type="parTrans" cxnId="{BA161D66-5623-418F-B0E0-7C708FAAC87C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764662-BA08-4284-AE8C-691E24D5B326}" type="sibTrans" cxnId="{BA161D66-5623-418F-B0E0-7C708FAAC87C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EED604-D809-46C7-9F29-28F93D90B7CF}">
      <dgm:prSet phldrT="[Text]" custT="1"/>
      <dgm:spPr/>
      <dgm:t>
        <a:bodyPr/>
        <a:lstStyle/>
        <a:p>
          <a:r>
            <a:rPr lang="de-DE" sz="2000" b="1" dirty="0" smtClean="0">
              <a:latin typeface="Arial" panose="020B0604020202020204" pitchFamily="34" charset="0"/>
              <a:cs typeface="Arial" panose="020B0604020202020204" pitchFamily="34" charset="0"/>
            </a:rPr>
            <a:t>bis</a:t>
          </a:r>
          <a:r>
            <a:rPr lang="de-DE" sz="2000" b="1" baseline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br>
            <a:rPr lang="de-DE" sz="2000" b="1" baseline="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de-DE" sz="2000" b="1" baseline="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1. März</a:t>
          </a:r>
          <a:endParaRPr lang="de-DE" sz="20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56CAFD-E49A-4645-A9F3-37D7CCF2E10E}" type="parTrans" cxnId="{817B1FD3-7E0E-4BED-B210-D60CDAA62186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E590FA-4641-4E32-A014-3720A6CAB082}" type="sibTrans" cxnId="{817B1FD3-7E0E-4BED-B210-D60CDAA62186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31762D-CCC3-49D1-AE1D-902058273886}">
      <dgm:prSet phldrT="[Text]"/>
      <dgm:spPr/>
      <dgm:t>
        <a:bodyPr/>
        <a:lstStyle/>
        <a:p>
          <a:r>
            <a:rPr lang="de-DE" b="0" dirty="0" smtClean="0">
              <a:latin typeface="Arial" panose="020B0604020202020204" pitchFamily="34" charset="0"/>
              <a:cs typeface="Arial" panose="020B0604020202020204" pitchFamily="34" charset="0"/>
            </a:rPr>
            <a:t>Abgabe </a:t>
          </a:r>
          <a:r>
            <a:rPr lang="de-DE" b="0" baseline="0" dirty="0" smtClean="0">
              <a:latin typeface="Arial" panose="020B0604020202020204" pitchFamily="34" charset="0"/>
              <a:cs typeface="Arial" panose="020B0604020202020204" pitchFamily="34" charset="0"/>
            </a:rPr>
            <a:t>des Aufnahmeantrags und der erforderlichen Anmeldeunterlagen bei der beruflichen Schule der ersten Priorität (und ggf. weiteren auf dem Aufnahmeantrag angegebenen Schulen)</a:t>
          </a:r>
          <a:endParaRPr lang="de-D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A03A04-FEB4-4E69-B62A-2C28A0358024}" type="parTrans" cxnId="{E5E18224-FDFD-406E-B0CF-372E8EDA2864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189B63-2EB7-49ED-85A8-5EC1A32DEF4A}" type="sibTrans" cxnId="{E5E18224-FDFD-406E-B0CF-372E8EDA2864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B1627F-04EA-4C2C-A1C3-220B113F9227}">
      <dgm:prSet phldrT="[Text]" custT="1"/>
      <dgm:spPr/>
      <dgm:t>
        <a:bodyPr/>
        <a:lstStyle/>
        <a:p>
          <a:r>
            <a:rPr lang="de-DE" sz="20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bis</a:t>
          </a:r>
          <a:r>
            <a:rPr lang="de-DE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000" b="1" baseline="0" dirty="0" smtClean="0">
              <a:latin typeface="Arial" panose="020B0604020202020204" pitchFamily="34" charset="0"/>
              <a:cs typeface="Arial" panose="020B0604020202020204" pitchFamily="34" charset="0"/>
            </a:rPr>
            <a:t>25. März</a:t>
          </a:r>
          <a:endParaRPr lang="de-DE" sz="2000" b="1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46B160-B3FC-40D9-8BA9-B9DD4D46DF76}" type="parTrans" cxnId="{77C1EAC0-4C5D-4CF1-BAE5-3A7EA886C09C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B91C11-201F-4016-AF2B-BFD44649DFF2}" type="sibTrans" cxnId="{77C1EAC0-4C5D-4CF1-BAE5-3A7EA886C09C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7C26E0-B9B6-4109-A43D-F6D9D087E59B}">
      <dgm:prSet phldrT="[Text]"/>
      <dgm:spPr/>
      <dgm:t>
        <a:bodyPr/>
        <a:lstStyle/>
        <a:p>
          <a:pPr rtl="0"/>
          <a:r>
            <a:rPr lang="de-DE" b="0" dirty="0" smtClean="0">
              <a:latin typeface="Arial" panose="020B0604020202020204" pitchFamily="34" charset="0"/>
              <a:cs typeface="Arial" panose="020B0604020202020204" pitchFamily="34" charset="0"/>
            </a:rPr>
            <a:t>Schriftliche Benachrichtigung per Post über die vorläufige </a:t>
          </a:r>
          <a:r>
            <a:rPr lang="de-DE" b="0" baseline="0" dirty="0" smtClean="0">
              <a:latin typeface="Arial" panose="020B0604020202020204" pitchFamily="34" charset="0"/>
              <a:cs typeface="Arial" panose="020B0604020202020204" pitchFamily="34" charset="0"/>
            </a:rPr>
            <a:t>Zusage eines Schulplatzes, einen Platz auf der Nachrückliste oder eine Absage </a:t>
          </a:r>
          <a:endParaRPr lang="de-D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7725C4-F38C-41DE-B378-77C7E39D14EC}" type="parTrans" cxnId="{7842BFE9-5EC4-4C2E-AFCC-313D0165E6C2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B6441A-EC2C-480F-B564-9A1E1E1F24D5}" type="sibTrans" cxnId="{7842BFE9-5EC4-4C2E-AFCC-313D0165E6C2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2CD985-B700-4B2B-84BE-9A6D3C57907B}">
      <dgm:prSet/>
      <dgm:spPr/>
      <dgm:t>
        <a:bodyPr/>
        <a:lstStyle/>
        <a:p>
          <a:pPr rtl="0"/>
          <a:r>
            <a:rPr lang="de-DE" b="0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Schriftliche Rückmeldung an die zuständige Schule notwendig, wenn keine weitere Teilnahme am Verfahren gewünscht wird. </a:t>
          </a:r>
          <a:endParaRPr lang="de-DE" dirty="0">
            <a:solidFill>
              <a:schemeClr val="tx1"/>
            </a:solidFill>
          </a:endParaRPr>
        </a:p>
      </dgm:t>
    </dgm:pt>
    <dgm:pt modelId="{48E49CCD-DFA7-4394-BF91-DE192CDA9762}" type="parTrans" cxnId="{FC0CD2F9-19C1-44F6-85BC-6609C9AA96AF}">
      <dgm:prSet/>
      <dgm:spPr/>
      <dgm:t>
        <a:bodyPr/>
        <a:lstStyle/>
        <a:p>
          <a:endParaRPr lang="de-DE"/>
        </a:p>
      </dgm:t>
    </dgm:pt>
    <dgm:pt modelId="{820ADCC9-02FC-404B-B996-BE3B81A378EB}" type="sibTrans" cxnId="{FC0CD2F9-19C1-44F6-85BC-6609C9AA96AF}">
      <dgm:prSet/>
      <dgm:spPr/>
      <dgm:t>
        <a:bodyPr/>
        <a:lstStyle/>
        <a:p>
          <a:endParaRPr lang="de-DE"/>
        </a:p>
      </dgm:t>
    </dgm:pt>
    <dgm:pt modelId="{BF10A8F6-DAA9-4865-88C4-E79E683C1039}" type="pres">
      <dgm:prSet presAssocID="{76F30F74-A624-46AE-A2BF-B2A64C76560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CE74EA99-99A9-4C57-8437-6AA3CECFC3FD}" type="pres">
      <dgm:prSet presAssocID="{E390EBB9-C6C3-48E9-8285-53C927198F27}" presName="composite" presStyleCnt="0"/>
      <dgm:spPr/>
    </dgm:pt>
    <dgm:pt modelId="{5F9C436F-D19D-42DF-9EAB-87CA8C3CB481}" type="pres">
      <dgm:prSet presAssocID="{E390EBB9-C6C3-48E9-8285-53C927198F2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53504FF-BFDE-4546-864D-A3351535AF35}" type="pres">
      <dgm:prSet presAssocID="{E390EBB9-C6C3-48E9-8285-53C927198F27}" presName="descendantText" presStyleLbl="alignAcc1" presStyleIdx="0" presStyleCnt="3" custLinFactNeighborX="-44" custLinFactNeighborY="-31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B7720AB-E77B-419C-8D44-3742814036A2}" type="pres">
      <dgm:prSet presAssocID="{2E941000-B577-4628-8E40-991B8B8A8927}" presName="sp" presStyleCnt="0"/>
      <dgm:spPr/>
    </dgm:pt>
    <dgm:pt modelId="{EBA50392-2540-4765-AD73-65023540D6E7}" type="pres">
      <dgm:prSet presAssocID="{43EED604-D809-46C7-9F29-28F93D90B7CF}" presName="composite" presStyleCnt="0"/>
      <dgm:spPr/>
    </dgm:pt>
    <dgm:pt modelId="{A1922707-05E9-49F8-BFB3-FC89809D3B10}" type="pres">
      <dgm:prSet presAssocID="{43EED604-D809-46C7-9F29-28F93D90B7C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989D425-2FD5-45A7-B808-F6F508F286B1}" type="pres">
      <dgm:prSet presAssocID="{43EED604-D809-46C7-9F29-28F93D90B7C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647B8BB-D8F4-4ED7-925E-1F6A17E4ADF6}" type="pres">
      <dgm:prSet presAssocID="{17E590FA-4641-4E32-A014-3720A6CAB082}" presName="sp" presStyleCnt="0"/>
      <dgm:spPr/>
    </dgm:pt>
    <dgm:pt modelId="{807ADCD7-8EE6-45AC-AD65-4575D4412530}" type="pres">
      <dgm:prSet presAssocID="{19B1627F-04EA-4C2C-A1C3-220B113F9227}" presName="composite" presStyleCnt="0"/>
      <dgm:spPr/>
    </dgm:pt>
    <dgm:pt modelId="{6721AF16-F80D-434A-BE33-04B1F181F501}" type="pres">
      <dgm:prSet presAssocID="{19B1627F-04EA-4C2C-A1C3-220B113F922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A32844B-632B-4EBD-80E2-DC4E85F0E146}" type="pres">
      <dgm:prSet presAssocID="{19B1627F-04EA-4C2C-A1C3-220B113F922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A9D74736-D92F-453A-93A3-B1B291E4B449}" type="presOf" srcId="{112CD985-B700-4B2B-84BE-9A6D3C57907B}" destId="{9A32844B-632B-4EBD-80E2-DC4E85F0E146}" srcOrd="0" destOrd="1" presId="urn:microsoft.com/office/officeart/2005/8/layout/chevron2"/>
    <dgm:cxn modelId="{77C1EAC0-4C5D-4CF1-BAE5-3A7EA886C09C}" srcId="{76F30F74-A624-46AE-A2BF-B2A64C765608}" destId="{19B1627F-04EA-4C2C-A1C3-220B113F9227}" srcOrd="2" destOrd="0" parTransId="{A346B160-B3FC-40D9-8BA9-B9DD4D46DF76}" sibTransId="{BFB91C11-201F-4016-AF2B-BFD44649DFF2}"/>
    <dgm:cxn modelId="{217AF8C6-42C7-4993-8E16-3176F3498B8D}" type="presOf" srcId="{AB31762D-CCC3-49D1-AE1D-902058273886}" destId="{E989D425-2FD5-45A7-B808-F6F508F286B1}" srcOrd="0" destOrd="0" presId="urn:microsoft.com/office/officeart/2005/8/layout/chevron2"/>
    <dgm:cxn modelId="{FC0CD2F9-19C1-44F6-85BC-6609C9AA96AF}" srcId="{19B1627F-04EA-4C2C-A1C3-220B113F9227}" destId="{112CD985-B700-4B2B-84BE-9A6D3C57907B}" srcOrd="1" destOrd="0" parTransId="{48E49CCD-DFA7-4394-BF91-DE192CDA9762}" sibTransId="{820ADCC9-02FC-404B-B996-BE3B81A378EB}"/>
    <dgm:cxn modelId="{BA161D66-5623-418F-B0E0-7C708FAAC87C}" srcId="{E390EBB9-C6C3-48E9-8285-53C927198F27}" destId="{E388C2D6-6091-426A-A3CF-D93F966C7EE6}" srcOrd="0" destOrd="0" parTransId="{18BAEF8E-3403-45B3-9EB0-3AA32F74C063}" sibTransId="{61764662-BA08-4284-AE8C-691E24D5B326}"/>
    <dgm:cxn modelId="{7842BFE9-5EC4-4C2E-AFCC-313D0165E6C2}" srcId="{19B1627F-04EA-4C2C-A1C3-220B113F9227}" destId="{A37C26E0-B9B6-4109-A43D-F6D9D087E59B}" srcOrd="0" destOrd="0" parTransId="{827725C4-F38C-41DE-B378-77C7E39D14EC}" sibTransId="{E5B6441A-EC2C-480F-B564-9A1E1E1F24D5}"/>
    <dgm:cxn modelId="{988472F5-C7C5-418F-9E8E-963FCDDD4C75}" type="presOf" srcId="{E388C2D6-6091-426A-A3CF-D93F966C7EE6}" destId="{353504FF-BFDE-4546-864D-A3351535AF35}" srcOrd="0" destOrd="0" presId="urn:microsoft.com/office/officeart/2005/8/layout/chevron2"/>
    <dgm:cxn modelId="{49854637-160E-4FAC-9580-18279B6C0EEC}" type="presOf" srcId="{E390EBB9-C6C3-48E9-8285-53C927198F27}" destId="{5F9C436F-D19D-42DF-9EAB-87CA8C3CB481}" srcOrd="0" destOrd="0" presId="urn:microsoft.com/office/officeart/2005/8/layout/chevron2"/>
    <dgm:cxn modelId="{817B1FD3-7E0E-4BED-B210-D60CDAA62186}" srcId="{76F30F74-A624-46AE-A2BF-B2A64C765608}" destId="{43EED604-D809-46C7-9F29-28F93D90B7CF}" srcOrd="1" destOrd="0" parTransId="{D656CAFD-E49A-4645-A9F3-37D7CCF2E10E}" sibTransId="{17E590FA-4641-4E32-A014-3720A6CAB082}"/>
    <dgm:cxn modelId="{5835F0C3-9BB5-4F32-8ACE-52174279C011}" type="presOf" srcId="{76F30F74-A624-46AE-A2BF-B2A64C765608}" destId="{BF10A8F6-DAA9-4865-88C4-E79E683C1039}" srcOrd="0" destOrd="0" presId="urn:microsoft.com/office/officeart/2005/8/layout/chevron2"/>
    <dgm:cxn modelId="{E5E18224-FDFD-406E-B0CF-372E8EDA2864}" srcId="{43EED604-D809-46C7-9F29-28F93D90B7CF}" destId="{AB31762D-CCC3-49D1-AE1D-902058273886}" srcOrd="0" destOrd="0" parTransId="{4AA03A04-FEB4-4E69-B62A-2C28A0358024}" sibTransId="{F3189B63-2EB7-49ED-85A8-5EC1A32DEF4A}"/>
    <dgm:cxn modelId="{0FDAA17A-E8A9-4D05-B7BB-4FCB94B73A8B}" srcId="{76F30F74-A624-46AE-A2BF-B2A64C765608}" destId="{E390EBB9-C6C3-48E9-8285-53C927198F27}" srcOrd="0" destOrd="0" parTransId="{0D468F54-1185-47E9-BC79-823F4805D5CF}" sibTransId="{2E941000-B577-4628-8E40-991B8B8A8927}"/>
    <dgm:cxn modelId="{6D16C532-B344-48A7-8D5F-8EB91852E187}" type="presOf" srcId="{43EED604-D809-46C7-9F29-28F93D90B7CF}" destId="{A1922707-05E9-49F8-BFB3-FC89809D3B10}" srcOrd="0" destOrd="0" presId="urn:microsoft.com/office/officeart/2005/8/layout/chevron2"/>
    <dgm:cxn modelId="{21D9ABAA-68D5-420B-92D9-EE5B158FFF7A}" type="presOf" srcId="{A37C26E0-B9B6-4109-A43D-F6D9D087E59B}" destId="{9A32844B-632B-4EBD-80E2-DC4E85F0E146}" srcOrd="0" destOrd="0" presId="urn:microsoft.com/office/officeart/2005/8/layout/chevron2"/>
    <dgm:cxn modelId="{950AF063-32E0-421F-98B4-D03652C2BD41}" type="presOf" srcId="{19B1627F-04EA-4C2C-A1C3-220B113F9227}" destId="{6721AF16-F80D-434A-BE33-04B1F181F501}" srcOrd="0" destOrd="0" presId="urn:microsoft.com/office/officeart/2005/8/layout/chevron2"/>
    <dgm:cxn modelId="{B2DA679B-0C02-428A-9FAC-0F338B82E890}" type="presParOf" srcId="{BF10A8F6-DAA9-4865-88C4-E79E683C1039}" destId="{CE74EA99-99A9-4C57-8437-6AA3CECFC3FD}" srcOrd="0" destOrd="0" presId="urn:microsoft.com/office/officeart/2005/8/layout/chevron2"/>
    <dgm:cxn modelId="{3AE6A29F-BE2C-4D7C-857F-C65B95B9BA71}" type="presParOf" srcId="{CE74EA99-99A9-4C57-8437-6AA3CECFC3FD}" destId="{5F9C436F-D19D-42DF-9EAB-87CA8C3CB481}" srcOrd="0" destOrd="0" presId="urn:microsoft.com/office/officeart/2005/8/layout/chevron2"/>
    <dgm:cxn modelId="{007A1E0D-1B3B-4B94-B8D3-C5EF35F39E4A}" type="presParOf" srcId="{CE74EA99-99A9-4C57-8437-6AA3CECFC3FD}" destId="{353504FF-BFDE-4546-864D-A3351535AF35}" srcOrd="1" destOrd="0" presId="urn:microsoft.com/office/officeart/2005/8/layout/chevron2"/>
    <dgm:cxn modelId="{D730B816-B21D-44D7-BC49-7EB396AA8E67}" type="presParOf" srcId="{BF10A8F6-DAA9-4865-88C4-E79E683C1039}" destId="{BB7720AB-E77B-419C-8D44-3742814036A2}" srcOrd="1" destOrd="0" presId="urn:microsoft.com/office/officeart/2005/8/layout/chevron2"/>
    <dgm:cxn modelId="{683ED808-1837-4639-9938-51AED3EAC14E}" type="presParOf" srcId="{BF10A8F6-DAA9-4865-88C4-E79E683C1039}" destId="{EBA50392-2540-4765-AD73-65023540D6E7}" srcOrd="2" destOrd="0" presId="urn:microsoft.com/office/officeart/2005/8/layout/chevron2"/>
    <dgm:cxn modelId="{502EB0F7-795C-4E5A-8346-0B25834245DB}" type="presParOf" srcId="{EBA50392-2540-4765-AD73-65023540D6E7}" destId="{A1922707-05E9-49F8-BFB3-FC89809D3B10}" srcOrd="0" destOrd="0" presId="urn:microsoft.com/office/officeart/2005/8/layout/chevron2"/>
    <dgm:cxn modelId="{E134DEAE-4107-4125-B10C-26FAB78A2666}" type="presParOf" srcId="{EBA50392-2540-4765-AD73-65023540D6E7}" destId="{E989D425-2FD5-45A7-B808-F6F508F286B1}" srcOrd="1" destOrd="0" presId="urn:microsoft.com/office/officeart/2005/8/layout/chevron2"/>
    <dgm:cxn modelId="{BCBB0BCE-A1BE-4FD9-9E7B-D91C5521F0F7}" type="presParOf" srcId="{BF10A8F6-DAA9-4865-88C4-E79E683C1039}" destId="{B647B8BB-D8F4-4ED7-925E-1F6A17E4ADF6}" srcOrd="3" destOrd="0" presId="urn:microsoft.com/office/officeart/2005/8/layout/chevron2"/>
    <dgm:cxn modelId="{52BE933E-A6E3-481E-BA72-5297B59E3031}" type="presParOf" srcId="{BF10A8F6-DAA9-4865-88C4-E79E683C1039}" destId="{807ADCD7-8EE6-45AC-AD65-4575D4412530}" srcOrd="4" destOrd="0" presId="urn:microsoft.com/office/officeart/2005/8/layout/chevron2"/>
    <dgm:cxn modelId="{966C02A2-9216-4E14-8298-4EECE6F14035}" type="presParOf" srcId="{807ADCD7-8EE6-45AC-AD65-4575D4412530}" destId="{6721AF16-F80D-434A-BE33-04B1F181F501}" srcOrd="0" destOrd="0" presId="urn:microsoft.com/office/officeart/2005/8/layout/chevron2"/>
    <dgm:cxn modelId="{5ED2ABD4-CAF5-4CD2-A479-6A073C938E7E}" type="presParOf" srcId="{807ADCD7-8EE6-45AC-AD65-4575D4412530}" destId="{9A32844B-632B-4EBD-80E2-DC4E85F0E14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F30F74-A624-46AE-A2BF-B2A64C76560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390EBB9-C6C3-48E9-8285-53C927198F27}">
      <dgm:prSet phldrT="[Text]" custT="1"/>
      <dgm:spPr/>
      <dgm:t>
        <a:bodyPr/>
        <a:lstStyle/>
        <a:p>
          <a:r>
            <a:rPr lang="de-DE" sz="2000" b="1" dirty="0" smtClean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de-DE" sz="2000" b="1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de-DE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bis</a:t>
          </a:r>
          <a:r>
            <a:rPr lang="de-DE" sz="2000" b="1" baseline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br>
            <a:rPr lang="de-DE" sz="2000" b="1" baseline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de-DE" sz="2000" b="1" baseline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18. Juli</a:t>
          </a:r>
          <a:endParaRPr lang="de-DE" sz="20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468F54-1185-47E9-BC79-823F4805D5CF}" type="parTrans" cxnId="{0FDAA17A-E8A9-4D05-B7BB-4FCB94B73A8B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941000-B577-4628-8E40-991B8B8A8927}" type="sibTrans" cxnId="{0FDAA17A-E8A9-4D05-B7BB-4FCB94B73A8B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88C2D6-6091-426A-A3CF-D93F966C7EE6}">
      <dgm:prSet phldrT="[Text]" custT="1"/>
      <dgm:spPr/>
      <dgm:t>
        <a:bodyPr/>
        <a:lstStyle/>
        <a:p>
          <a:r>
            <a:rPr lang="de-DE" sz="1800" b="0" dirty="0" smtClean="0">
              <a:latin typeface="Arial" panose="020B0604020202020204" pitchFamily="34" charset="0"/>
              <a:cs typeface="Arial" panose="020B0604020202020204" pitchFamily="34" charset="0"/>
            </a:rPr>
            <a:t>Abgabe des Endzeugnisses durch die Bewerberin / den Bewerber an der zuständigen</a:t>
          </a:r>
          <a:r>
            <a:rPr lang="de-DE" sz="1800" b="0" baseline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b="0" dirty="0" smtClean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rPr>
            <a:t>b</a:t>
          </a:r>
          <a:r>
            <a:rPr lang="de-DE" sz="1800" b="0" dirty="0" smtClean="0">
              <a:latin typeface="Arial" panose="020B0604020202020204" pitchFamily="34" charset="0"/>
              <a:cs typeface="Arial" panose="020B0604020202020204" pitchFamily="34" charset="0"/>
            </a:rPr>
            <a:t>eruflichen Schule </a:t>
          </a:r>
          <a:endParaRPr lang="de-DE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BAEF8E-3403-45B3-9EB0-3AA32F74C063}" type="parTrans" cxnId="{BA161D66-5623-418F-B0E0-7C708FAAC87C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764662-BA08-4284-AE8C-691E24D5B326}" type="sibTrans" cxnId="{BA161D66-5623-418F-B0E0-7C708FAAC87C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EED604-D809-46C7-9F29-28F93D90B7CF}">
      <dgm:prSet phldrT="[Text]" custT="1"/>
      <dgm:spPr/>
      <dgm:t>
        <a:bodyPr/>
        <a:lstStyle/>
        <a:p>
          <a:r>
            <a:rPr lang="de-DE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25.</a:t>
          </a:r>
          <a:r>
            <a:rPr lang="de-DE" sz="2000" b="1" baseline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Juli</a:t>
          </a:r>
          <a:endParaRPr lang="de-DE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56CAFD-E49A-4645-A9F3-37D7CCF2E10E}" type="parTrans" cxnId="{817B1FD3-7E0E-4BED-B210-D60CDAA62186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E590FA-4641-4E32-A014-3720A6CAB082}" type="sibTrans" cxnId="{817B1FD3-7E0E-4BED-B210-D60CDAA62186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31762D-CCC3-49D1-AE1D-902058273886}">
      <dgm:prSet phldrT="[Text]" custT="1"/>
      <dgm:spPr/>
      <dgm:t>
        <a:bodyPr/>
        <a:lstStyle/>
        <a:p>
          <a:r>
            <a:rPr lang="de-DE" sz="1800" b="0" dirty="0" smtClean="0">
              <a:latin typeface="Arial" panose="020B0604020202020204" pitchFamily="34" charset="0"/>
              <a:cs typeface="Arial" panose="020B0604020202020204" pitchFamily="34" charset="0"/>
            </a:rPr>
            <a:t>Benachrichtigung über die </a:t>
          </a:r>
          <a:r>
            <a:rPr lang="de-DE" sz="1800" b="0" baseline="0" dirty="0" smtClean="0">
              <a:latin typeface="Arial" panose="020B0604020202020204" pitchFamily="34" charset="0"/>
              <a:cs typeface="Arial" panose="020B0604020202020204" pitchFamily="34" charset="0"/>
            </a:rPr>
            <a:t>endgültige Zusage eines</a:t>
          </a:r>
          <a:r>
            <a:rPr lang="de-DE" sz="1800" b="0" dirty="0" smtClean="0">
              <a:latin typeface="Arial" panose="020B0604020202020204" pitchFamily="34" charset="0"/>
              <a:cs typeface="Arial" panose="020B0604020202020204" pitchFamily="34" charset="0"/>
            </a:rPr>
            <a:t> Schulplatzes, </a:t>
          </a:r>
          <a:r>
            <a:rPr lang="de-DE" sz="1800" b="0" baseline="0" dirty="0" smtClean="0">
              <a:latin typeface="Arial" panose="020B0604020202020204" pitchFamily="34" charset="0"/>
              <a:cs typeface="Arial" panose="020B0604020202020204" pitchFamily="34" charset="0"/>
            </a:rPr>
            <a:t>einen Platz auf der Nachrückliste </a:t>
          </a:r>
          <a:r>
            <a:rPr lang="de-DE" sz="1800" b="0" dirty="0" smtClean="0">
              <a:latin typeface="Arial" panose="020B0604020202020204" pitchFamily="34" charset="0"/>
              <a:cs typeface="Arial" panose="020B0604020202020204" pitchFamily="34" charset="0"/>
            </a:rPr>
            <a:t>oder eine endgültige Absage</a:t>
          </a:r>
          <a:r>
            <a:rPr lang="de-DE" sz="1800" b="0" baseline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b="0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(Information per Download in BewO)</a:t>
          </a:r>
          <a:endParaRPr lang="de-DE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A03A04-FEB4-4E69-B62A-2C28A0358024}" type="parTrans" cxnId="{E5E18224-FDFD-406E-B0CF-372E8EDA2864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189B63-2EB7-49ED-85A8-5EC1A32DEF4A}" type="sibTrans" cxnId="{E5E18224-FDFD-406E-B0CF-372E8EDA2864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B1627F-04EA-4C2C-A1C3-220B113F9227}">
      <dgm:prSet phldrT="[Text]" custT="1"/>
      <dgm:spPr/>
      <dgm:t>
        <a:bodyPr/>
        <a:lstStyle/>
        <a:p>
          <a:r>
            <a:rPr lang="de-DE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26. /</a:t>
          </a:r>
          <a:br>
            <a:rPr lang="de-DE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de-DE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27.</a:t>
          </a:r>
          <a:r>
            <a:rPr lang="de-DE" sz="2000" b="1" baseline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Juli</a:t>
          </a:r>
          <a:endParaRPr lang="de-DE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46B160-B3FC-40D9-8BA9-B9DD4D46DF76}" type="parTrans" cxnId="{77C1EAC0-4C5D-4CF1-BAE5-3A7EA886C09C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B91C11-201F-4016-AF2B-BFD44649DFF2}" type="sibTrans" cxnId="{77C1EAC0-4C5D-4CF1-BAE5-3A7EA886C09C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7C26E0-B9B6-4109-A43D-F6D9D087E59B}">
      <dgm:prSet phldrT="[Text]" custT="1"/>
      <dgm:spPr/>
      <dgm:t>
        <a:bodyPr/>
        <a:lstStyle/>
        <a:p>
          <a:pPr rtl="0"/>
          <a:r>
            <a:rPr lang="de-DE" sz="1800" b="0" dirty="0" smtClean="0">
              <a:latin typeface="Arial" panose="020B0604020202020204" pitchFamily="34" charset="0"/>
              <a:cs typeface="Arial" panose="020B0604020202020204" pitchFamily="34" charset="0"/>
            </a:rPr>
            <a:t>Aufnahmetag an beruflicher</a:t>
          </a:r>
          <a:r>
            <a:rPr lang="de-DE" sz="1800" b="0" baseline="0" dirty="0" smtClean="0">
              <a:latin typeface="Arial" panose="020B0604020202020204" pitchFamily="34" charset="0"/>
              <a:cs typeface="Arial" panose="020B0604020202020204" pitchFamily="34" charset="0"/>
            </a:rPr>
            <a:t> Schule (</a:t>
          </a:r>
          <a:r>
            <a:rPr lang="de-DE" sz="1800" b="0" baseline="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Dienstag, 26. Juli</a:t>
          </a:r>
          <a:r>
            <a:rPr lang="de-DE" sz="1800" b="0" baseline="0" dirty="0" smtClean="0">
              <a:latin typeface="Arial" panose="020B0604020202020204" pitchFamily="34" charset="0"/>
              <a:cs typeface="Arial" panose="020B0604020202020204" pitchFamily="34" charset="0"/>
            </a:rPr>
            <a:t>) mit verbindlicher Anmeldung</a:t>
          </a:r>
          <a:endParaRPr lang="de-DE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7725C4-F38C-41DE-B378-77C7E39D14EC}" type="parTrans" cxnId="{7842BFE9-5EC4-4C2E-AFCC-313D0165E6C2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B6441A-EC2C-480F-B564-9A1E1E1F24D5}" type="sibTrans" cxnId="{7842BFE9-5EC4-4C2E-AFCC-313D0165E6C2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939E11-BC3F-40DF-A6A5-D1D23F3F6537}">
      <dgm:prSet custT="1"/>
      <dgm:spPr/>
      <dgm:t>
        <a:bodyPr/>
        <a:lstStyle/>
        <a:p>
          <a:r>
            <a:rPr lang="de-DE" sz="1800" b="0" baseline="0" dirty="0" smtClean="0">
              <a:latin typeface="Arial" panose="020B0604020202020204" pitchFamily="34" charset="0"/>
              <a:cs typeface="Arial" panose="020B0604020202020204" pitchFamily="34" charset="0"/>
            </a:rPr>
            <a:t>Aufnahmetag für Nachrücker </a:t>
          </a:r>
          <a:r>
            <a:rPr lang="de-DE" sz="1800" b="0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(Mittwoch, 27. Juli)</a:t>
          </a:r>
          <a:endParaRPr lang="de-DE" sz="1800" b="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45B4DB-8032-4376-B657-59DF18F67F41}" type="parTrans" cxnId="{922FEA5C-1C95-43C6-AE50-F55354665152}">
      <dgm:prSet/>
      <dgm:spPr/>
      <dgm:t>
        <a:bodyPr/>
        <a:lstStyle/>
        <a:p>
          <a:endParaRPr lang="de-DE"/>
        </a:p>
      </dgm:t>
    </dgm:pt>
    <dgm:pt modelId="{23E41350-0DA5-4E11-A371-3320B925822F}" type="sibTrans" cxnId="{922FEA5C-1C95-43C6-AE50-F55354665152}">
      <dgm:prSet/>
      <dgm:spPr/>
      <dgm:t>
        <a:bodyPr/>
        <a:lstStyle/>
        <a:p>
          <a:endParaRPr lang="de-DE"/>
        </a:p>
      </dgm:t>
    </dgm:pt>
    <dgm:pt modelId="{50C3442E-06B2-4EAD-81C0-4F528E8FA209}">
      <dgm:prSet phldrT="[Text]" custT="1"/>
      <dgm:spPr/>
      <dgm:t>
        <a:bodyPr/>
        <a:lstStyle/>
        <a:p>
          <a:pPr rtl="0"/>
          <a:r>
            <a:rPr lang="de-DE" sz="1800" dirty="0" smtClean="0">
              <a:latin typeface="Arial" panose="020B0604020202020204" pitchFamily="34" charset="0"/>
              <a:cs typeface="Arial" panose="020B0604020202020204" pitchFamily="34" charset="0"/>
            </a:rPr>
            <a:t>Information der Nachrücker/innen (telefonisch oder per E-Mail)</a:t>
          </a:r>
          <a:endParaRPr lang="de-DE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993995-37E8-47A5-AFDA-0840A962F2FD}" type="parTrans" cxnId="{57112938-A208-4164-AFEB-B04417BC4CDC}">
      <dgm:prSet/>
      <dgm:spPr/>
      <dgm:t>
        <a:bodyPr/>
        <a:lstStyle/>
        <a:p>
          <a:endParaRPr lang="de-DE"/>
        </a:p>
      </dgm:t>
    </dgm:pt>
    <dgm:pt modelId="{608467E8-2859-42C6-B787-315BB3833A5E}" type="sibTrans" cxnId="{57112938-A208-4164-AFEB-B04417BC4CDC}">
      <dgm:prSet/>
      <dgm:spPr/>
      <dgm:t>
        <a:bodyPr/>
        <a:lstStyle/>
        <a:p>
          <a:endParaRPr lang="de-DE"/>
        </a:p>
      </dgm:t>
    </dgm:pt>
    <dgm:pt modelId="{BF10A8F6-DAA9-4865-88C4-E79E683C1039}" type="pres">
      <dgm:prSet presAssocID="{76F30F74-A624-46AE-A2BF-B2A64C76560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CE74EA99-99A9-4C57-8437-6AA3CECFC3FD}" type="pres">
      <dgm:prSet presAssocID="{E390EBB9-C6C3-48E9-8285-53C927198F27}" presName="composite" presStyleCnt="0"/>
      <dgm:spPr/>
    </dgm:pt>
    <dgm:pt modelId="{5F9C436F-D19D-42DF-9EAB-87CA8C3CB481}" type="pres">
      <dgm:prSet presAssocID="{E390EBB9-C6C3-48E9-8285-53C927198F2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53504FF-BFDE-4546-864D-A3351535AF35}" type="pres">
      <dgm:prSet presAssocID="{E390EBB9-C6C3-48E9-8285-53C927198F2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B7720AB-E77B-419C-8D44-3742814036A2}" type="pres">
      <dgm:prSet presAssocID="{2E941000-B577-4628-8E40-991B8B8A8927}" presName="sp" presStyleCnt="0"/>
      <dgm:spPr/>
    </dgm:pt>
    <dgm:pt modelId="{EBA50392-2540-4765-AD73-65023540D6E7}" type="pres">
      <dgm:prSet presAssocID="{43EED604-D809-46C7-9F29-28F93D90B7CF}" presName="composite" presStyleCnt="0"/>
      <dgm:spPr/>
    </dgm:pt>
    <dgm:pt modelId="{A1922707-05E9-49F8-BFB3-FC89809D3B10}" type="pres">
      <dgm:prSet presAssocID="{43EED604-D809-46C7-9F29-28F93D90B7C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989D425-2FD5-45A7-B808-F6F508F286B1}" type="pres">
      <dgm:prSet presAssocID="{43EED604-D809-46C7-9F29-28F93D90B7C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647B8BB-D8F4-4ED7-925E-1F6A17E4ADF6}" type="pres">
      <dgm:prSet presAssocID="{17E590FA-4641-4E32-A014-3720A6CAB082}" presName="sp" presStyleCnt="0"/>
      <dgm:spPr/>
    </dgm:pt>
    <dgm:pt modelId="{807ADCD7-8EE6-45AC-AD65-4575D4412530}" type="pres">
      <dgm:prSet presAssocID="{19B1627F-04EA-4C2C-A1C3-220B113F9227}" presName="composite" presStyleCnt="0"/>
      <dgm:spPr/>
    </dgm:pt>
    <dgm:pt modelId="{6721AF16-F80D-434A-BE33-04B1F181F501}" type="pres">
      <dgm:prSet presAssocID="{19B1627F-04EA-4C2C-A1C3-220B113F922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A32844B-632B-4EBD-80E2-DC4E85F0E146}" type="pres">
      <dgm:prSet presAssocID="{19B1627F-04EA-4C2C-A1C3-220B113F922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77C1EAC0-4C5D-4CF1-BAE5-3A7EA886C09C}" srcId="{76F30F74-A624-46AE-A2BF-B2A64C765608}" destId="{19B1627F-04EA-4C2C-A1C3-220B113F9227}" srcOrd="2" destOrd="0" parTransId="{A346B160-B3FC-40D9-8BA9-B9DD4D46DF76}" sibTransId="{BFB91C11-201F-4016-AF2B-BFD44649DFF2}"/>
    <dgm:cxn modelId="{BA161D66-5623-418F-B0E0-7C708FAAC87C}" srcId="{E390EBB9-C6C3-48E9-8285-53C927198F27}" destId="{E388C2D6-6091-426A-A3CF-D93F966C7EE6}" srcOrd="0" destOrd="0" parTransId="{18BAEF8E-3403-45B3-9EB0-3AA32F74C063}" sibTransId="{61764662-BA08-4284-AE8C-691E24D5B326}"/>
    <dgm:cxn modelId="{FBB0D4C5-1717-4062-97B4-F181572ED2F6}" type="presOf" srcId="{19B1627F-04EA-4C2C-A1C3-220B113F9227}" destId="{6721AF16-F80D-434A-BE33-04B1F181F501}" srcOrd="0" destOrd="0" presId="urn:microsoft.com/office/officeart/2005/8/layout/chevron2"/>
    <dgm:cxn modelId="{7842BFE9-5EC4-4C2E-AFCC-313D0165E6C2}" srcId="{19B1627F-04EA-4C2C-A1C3-220B113F9227}" destId="{A37C26E0-B9B6-4109-A43D-F6D9D087E59B}" srcOrd="0" destOrd="0" parTransId="{827725C4-F38C-41DE-B378-77C7E39D14EC}" sibTransId="{E5B6441A-EC2C-480F-B564-9A1E1E1F24D5}"/>
    <dgm:cxn modelId="{7CD1DF13-5D70-41C0-A7DD-DEA8DC4AA568}" type="presOf" srcId="{1E939E11-BC3F-40DF-A6A5-D1D23F3F6537}" destId="{9A32844B-632B-4EBD-80E2-DC4E85F0E146}" srcOrd="0" destOrd="2" presId="urn:microsoft.com/office/officeart/2005/8/layout/chevron2"/>
    <dgm:cxn modelId="{EF6B56FD-651B-40F1-A4CD-9DA551AF306F}" type="presOf" srcId="{A37C26E0-B9B6-4109-A43D-F6D9D087E59B}" destId="{9A32844B-632B-4EBD-80E2-DC4E85F0E146}" srcOrd="0" destOrd="0" presId="urn:microsoft.com/office/officeart/2005/8/layout/chevron2"/>
    <dgm:cxn modelId="{817B1FD3-7E0E-4BED-B210-D60CDAA62186}" srcId="{76F30F74-A624-46AE-A2BF-B2A64C765608}" destId="{43EED604-D809-46C7-9F29-28F93D90B7CF}" srcOrd="1" destOrd="0" parTransId="{D656CAFD-E49A-4645-A9F3-37D7CCF2E10E}" sibTransId="{17E590FA-4641-4E32-A014-3720A6CAB082}"/>
    <dgm:cxn modelId="{A0EB0A8F-FA61-4D66-B0D6-9F7F0322E211}" type="presOf" srcId="{AB31762D-CCC3-49D1-AE1D-902058273886}" destId="{E989D425-2FD5-45A7-B808-F6F508F286B1}" srcOrd="0" destOrd="0" presId="urn:microsoft.com/office/officeart/2005/8/layout/chevron2"/>
    <dgm:cxn modelId="{57112938-A208-4164-AFEB-B04417BC4CDC}" srcId="{19B1627F-04EA-4C2C-A1C3-220B113F9227}" destId="{50C3442E-06B2-4EAD-81C0-4F528E8FA209}" srcOrd="1" destOrd="0" parTransId="{D3993995-37E8-47A5-AFDA-0840A962F2FD}" sibTransId="{608467E8-2859-42C6-B787-315BB3833A5E}"/>
    <dgm:cxn modelId="{2252B764-8901-4964-9679-A062202A230C}" type="presOf" srcId="{50C3442E-06B2-4EAD-81C0-4F528E8FA209}" destId="{9A32844B-632B-4EBD-80E2-DC4E85F0E146}" srcOrd="0" destOrd="1" presId="urn:microsoft.com/office/officeart/2005/8/layout/chevron2"/>
    <dgm:cxn modelId="{09C958A7-4E05-4527-97EE-21FE24266D47}" type="presOf" srcId="{43EED604-D809-46C7-9F29-28F93D90B7CF}" destId="{A1922707-05E9-49F8-BFB3-FC89809D3B10}" srcOrd="0" destOrd="0" presId="urn:microsoft.com/office/officeart/2005/8/layout/chevron2"/>
    <dgm:cxn modelId="{922FEA5C-1C95-43C6-AE50-F55354665152}" srcId="{19B1627F-04EA-4C2C-A1C3-220B113F9227}" destId="{1E939E11-BC3F-40DF-A6A5-D1D23F3F6537}" srcOrd="2" destOrd="0" parTransId="{5745B4DB-8032-4376-B657-59DF18F67F41}" sibTransId="{23E41350-0DA5-4E11-A371-3320B925822F}"/>
    <dgm:cxn modelId="{E5E18224-FDFD-406E-B0CF-372E8EDA2864}" srcId="{43EED604-D809-46C7-9F29-28F93D90B7CF}" destId="{AB31762D-CCC3-49D1-AE1D-902058273886}" srcOrd="0" destOrd="0" parTransId="{4AA03A04-FEB4-4E69-B62A-2C28A0358024}" sibTransId="{F3189B63-2EB7-49ED-85A8-5EC1A32DEF4A}"/>
    <dgm:cxn modelId="{16CD8873-B86D-494F-BDAC-FE8A3FEF01F7}" type="presOf" srcId="{E388C2D6-6091-426A-A3CF-D93F966C7EE6}" destId="{353504FF-BFDE-4546-864D-A3351535AF35}" srcOrd="0" destOrd="0" presId="urn:microsoft.com/office/officeart/2005/8/layout/chevron2"/>
    <dgm:cxn modelId="{0FDAA17A-E8A9-4D05-B7BB-4FCB94B73A8B}" srcId="{76F30F74-A624-46AE-A2BF-B2A64C765608}" destId="{E390EBB9-C6C3-48E9-8285-53C927198F27}" srcOrd="0" destOrd="0" parTransId="{0D468F54-1185-47E9-BC79-823F4805D5CF}" sibTransId="{2E941000-B577-4628-8E40-991B8B8A8927}"/>
    <dgm:cxn modelId="{F2956BD3-4DA2-4373-9209-1DF1ED997933}" type="presOf" srcId="{76F30F74-A624-46AE-A2BF-B2A64C765608}" destId="{BF10A8F6-DAA9-4865-88C4-E79E683C1039}" srcOrd="0" destOrd="0" presId="urn:microsoft.com/office/officeart/2005/8/layout/chevron2"/>
    <dgm:cxn modelId="{FED4C49B-F728-4DE3-93EF-18FCEE020855}" type="presOf" srcId="{E390EBB9-C6C3-48E9-8285-53C927198F27}" destId="{5F9C436F-D19D-42DF-9EAB-87CA8C3CB481}" srcOrd="0" destOrd="0" presId="urn:microsoft.com/office/officeart/2005/8/layout/chevron2"/>
    <dgm:cxn modelId="{CFE5ADE6-F346-407F-B2AE-7CBE72FBD7CA}" type="presParOf" srcId="{BF10A8F6-DAA9-4865-88C4-E79E683C1039}" destId="{CE74EA99-99A9-4C57-8437-6AA3CECFC3FD}" srcOrd="0" destOrd="0" presId="urn:microsoft.com/office/officeart/2005/8/layout/chevron2"/>
    <dgm:cxn modelId="{4DF2A25E-7247-401D-8B40-5EE04E2713A4}" type="presParOf" srcId="{CE74EA99-99A9-4C57-8437-6AA3CECFC3FD}" destId="{5F9C436F-D19D-42DF-9EAB-87CA8C3CB481}" srcOrd="0" destOrd="0" presId="urn:microsoft.com/office/officeart/2005/8/layout/chevron2"/>
    <dgm:cxn modelId="{0B8895BE-A733-43B8-BA1A-AE2BE4329BBA}" type="presParOf" srcId="{CE74EA99-99A9-4C57-8437-6AA3CECFC3FD}" destId="{353504FF-BFDE-4546-864D-A3351535AF35}" srcOrd="1" destOrd="0" presId="urn:microsoft.com/office/officeart/2005/8/layout/chevron2"/>
    <dgm:cxn modelId="{BF90CB24-D5D7-49B4-B72E-0C45419424EB}" type="presParOf" srcId="{BF10A8F6-DAA9-4865-88C4-E79E683C1039}" destId="{BB7720AB-E77B-419C-8D44-3742814036A2}" srcOrd="1" destOrd="0" presId="urn:microsoft.com/office/officeart/2005/8/layout/chevron2"/>
    <dgm:cxn modelId="{D3A3516F-71FC-42D0-A25D-12741253C0C9}" type="presParOf" srcId="{BF10A8F6-DAA9-4865-88C4-E79E683C1039}" destId="{EBA50392-2540-4765-AD73-65023540D6E7}" srcOrd="2" destOrd="0" presId="urn:microsoft.com/office/officeart/2005/8/layout/chevron2"/>
    <dgm:cxn modelId="{49716FC3-72AB-44B5-B542-E9DC215F7BEF}" type="presParOf" srcId="{EBA50392-2540-4765-AD73-65023540D6E7}" destId="{A1922707-05E9-49F8-BFB3-FC89809D3B10}" srcOrd="0" destOrd="0" presId="urn:microsoft.com/office/officeart/2005/8/layout/chevron2"/>
    <dgm:cxn modelId="{CA8C20FA-B9AC-42D4-9699-B1F0F809B02A}" type="presParOf" srcId="{EBA50392-2540-4765-AD73-65023540D6E7}" destId="{E989D425-2FD5-45A7-B808-F6F508F286B1}" srcOrd="1" destOrd="0" presId="urn:microsoft.com/office/officeart/2005/8/layout/chevron2"/>
    <dgm:cxn modelId="{5AD1E330-F306-4EFA-A075-B60E12B23895}" type="presParOf" srcId="{BF10A8F6-DAA9-4865-88C4-E79E683C1039}" destId="{B647B8BB-D8F4-4ED7-925E-1F6A17E4ADF6}" srcOrd="3" destOrd="0" presId="urn:microsoft.com/office/officeart/2005/8/layout/chevron2"/>
    <dgm:cxn modelId="{1BFD2435-0BAC-4B2D-B11F-692E894BD7F8}" type="presParOf" srcId="{BF10A8F6-DAA9-4865-88C4-E79E683C1039}" destId="{807ADCD7-8EE6-45AC-AD65-4575D4412530}" srcOrd="4" destOrd="0" presId="urn:microsoft.com/office/officeart/2005/8/layout/chevron2"/>
    <dgm:cxn modelId="{06BAA7E8-9BA8-457F-A0C6-3C6062801CF1}" type="presParOf" srcId="{807ADCD7-8EE6-45AC-AD65-4575D4412530}" destId="{6721AF16-F80D-434A-BE33-04B1F181F501}" srcOrd="0" destOrd="0" presId="urn:microsoft.com/office/officeart/2005/8/layout/chevron2"/>
    <dgm:cxn modelId="{FBFEC61D-E3A7-4194-B62B-EB91C2F01D32}" type="presParOf" srcId="{807ADCD7-8EE6-45AC-AD65-4575D4412530}" destId="{9A32844B-632B-4EBD-80E2-DC4E85F0E14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9C436F-D19D-42DF-9EAB-87CA8C3CB481}">
      <dsp:nvSpPr>
        <dsp:cNvPr id="0" name=""/>
        <dsp:cNvSpPr/>
      </dsp:nvSpPr>
      <dsp:spPr>
        <a:xfrm rot="5400000">
          <a:off x="-263696" y="267324"/>
          <a:ext cx="1757977" cy="12305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ab 24.</a:t>
          </a:r>
          <a:br>
            <a:rPr lang="de-DE" sz="20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de-DE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Januar</a:t>
          </a:r>
          <a:endParaRPr lang="de-DE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" y="618919"/>
        <a:ext cx="1230583" cy="527394"/>
      </dsp:txXfrm>
    </dsp:sp>
    <dsp:sp modelId="{353504FF-BFDE-4546-864D-A3351535AF35}">
      <dsp:nvSpPr>
        <dsp:cNvPr id="0" name=""/>
        <dsp:cNvSpPr/>
      </dsp:nvSpPr>
      <dsp:spPr>
        <a:xfrm rot="5400000">
          <a:off x="4288923" y="-3061532"/>
          <a:ext cx="1143285" cy="72663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7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Registrierung unter </a:t>
          </a:r>
          <a:r>
            <a:rPr lang="de-DE" sz="1700" b="1" u="sng" kern="1200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www.schule-in-bw.de/bewo</a:t>
          </a:r>
          <a:r>
            <a:rPr lang="de-DE" sz="1700" b="1" kern="1200" dirty="0" smtClean="0"/>
            <a:t> </a:t>
          </a:r>
          <a:r>
            <a:rPr lang="de-DE" sz="17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</a:t>
          </a:r>
          <a:r>
            <a:rPr lang="de-DE" sz="1700" b="0" kern="1200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7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Online-Eingabe der Bewerbungsdaten und Ausdruck des ausgefüllten Aufnahmeantrags</a:t>
          </a:r>
          <a:endParaRPr lang="de-DE" sz="1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227386" y="55816"/>
        <a:ext cx="7210549" cy="1031663"/>
      </dsp:txXfrm>
    </dsp:sp>
    <dsp:sp modelId="{A1922707-05E9-49F8-BFB3-FC89809D3B10}">
      <dsp:nvSpPr>
        <dsp:cNvPr id="0" name=""/>
        <dsp:cNvSpPr/>
      </dsp:nvSpPr>
      <dsp:spPr>
        <a:xfrm rot="5400000">
          <a:off x="-263696" y="1832980"/>
          <a:ext cx="1757977" cy="12305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bis</a:t>
          </a:r>
          <a:r>
            <a:rPr lang="de-DE" sz="2000" b="1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br>
            <a:rPr lang="de-DE" sz="2000" b="1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de-DE" sz="2000" b="1" kern="1200" baseline="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1. März</a:t>
          </a:r>
          <a:endParaRPr lang="de-DE" sz="2000" kern="12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" y="2184575"/>
        <a:ext cx="1230583" cy="527394"/>
      </dsp:txXfrm>
    </dsp:sp>
    <dsp:sp modelId="{E989D425-2FD5-45A7-B808-F6F508F286B1}">
      <dsp:nvSpPr>
        <dsp:cNvPr id="0" name=""/>
        <dsp:cNvSpPr/>
      </dsp:nvSpPr>
      <dsp:spPr>
        <a:xfrm rot="5400000">
          <a:off x="4292421" y="-1492554"/>
          <a:ext cx="1142685" cy="72663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7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Abgabe </a:t>
          </a:r>
          <a:r>
            <a:rPr lang="de-DE" sz="1700" b="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des Aufnahmeantrags und der erforderlichen Anmeldeunterlagen bei der beruflichen Schule der ersten Priorität (und ggf. weiteren auf dem Aufnahmeantrag angegebenen Schulen)</a:t>
          </a:r>
          <a:endParaRPr lang="de-DE" sz="1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230584" y="1625064"/>
        <a:ext cx="7210579" cy="1031123"/>
      </dsp:txXfrm>
    </dsp:sp>
    <dsp:sp modelId="{6721AF16-F80D-434A-BE33-04B1F181F501}">
      <dsp:nvSpPr>
        <dsp:cNvPr id="0" name=""/>
        <dsp:cNvSpPr/>
      </dsp:nvSpPr>
      <dsp:spPr>
        <a:xfrm rot="5400000">
          <a:off x="-263696" y="3398635"/>
          <a:ext cx="1757977" cy="12305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0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bis</a:t>
          </a:r>
          <a:r>
            <a:rPr lang="de-DE" sz="2000" b="1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000" b="1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25. März</a:t>
          </a:r>
          <a:endParaRPr lang="de-DE" sz="2000" b="1" kern="12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" y="3750230"/>
        <a:ext cx="1230583" cy="527394"/>
      </dsp:txXfrm>
    </dsp:sp>
    <dsp:sp modelId="{9A32844B-632B-4EBD-80E2-DC4E85F0E146}">
      <dsp:nvSpPr>
        <dsp:cNvPr id="0" name=""/>
        <dsp:cNvSpPr/>
      </dsp:nvSpPr>
      <dsp:spPr>
        <a:xfrm rot="5400000">
          <a:off x="4292421" y="73101"/>
          <a:ext cx="1142685" cy="72663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7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Schriftliche Benachrichtigung per Post über die vorläufige </a:t>
          </a:r>
          <a:r>
            <a:rPr lang="de-DE" sz="1700" b="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Zusage eines Schulplatzes, einen Platz auf der Nachrückliste oder eine Absage </a:t>
          </a:r>
          <a:endParaRPr lang="de-DE" sz="17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700" b="0" kern="1200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Schriftliche Rückmeldung an die zuständige Schule notwendig, wenn keine weitere Teilnahme am Verfahren gewünscht wird. </a:t>
          </a:r>
          <a:endParaRPr lang="de-DE" sz="1700" kern="1200" dirty="0">
            <a:solidFill>
              <a:schemeClr val="tx1"/>
            </a:solidFill>
          </a:endParaRPr>
        </a:p>
      </dsp:txBody>
      <dsp:txXfrm rot="-5400000">
        <a:off x="1230584" y="3190720"/>
        <a:ext cx="7210579" cy="10311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9C436F-D19D-42DF-9EAB-87CA8C3CB481}">
      <dsp:nvSpPr>
        <dsp:cNvPr id="0" name=""/>
        <dsp:cNvSpPr/>
      </dsp:nvSpPr>
      <dsp:spPr>
        <a:xfrm rot="5400000">
          <a:off x="-263696" y="267324"/>
          <a:ext cx="1757977" cy="12305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de-DE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de-DE" sz="20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bis</a:t>
          </a:r>
          <a:r>
            <a:rPr lang="de-DE" sz="2000" b="1" kern="1200" baseline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br>
            <a:rPr lang="de-DE" sz="2000" b="1" kern="1200" baseline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de-DE" sz="2000" b="1" kern="1200" baseline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18. Juli</a:t>
          </a:r>
          <a:endParaRPr lang="de-DE" sz="20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" y="618919"/>
        <a:ext cx="1230583" cy="527394"/>
      </dsp:txXfrm>
    </dsp:sp>
    <dsp:sp modelId="{353504FF-BFDE-4546-864D-A3351535AF35}">
      <dsp:nvSpPr>
        <dsp:cNvPr id="0" name=""/>
        <dsp:cNvSpPr/>
      </dsp:nvSpPr>
      <dsp:spPr>
        <a:xfrm rot="5400000">
          <a:off x="4292120" y="-3057908"/>
          <a:ext cx="1143285" cy="72663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Abgabe des Endzeugnisses durch die Bewerberin / den Bewerber an der zuständigen</a:t>
          </a:r>
          <a:r>
            <a:rPr lang="de-DE" sz="1800" b="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b="0" kern="1200" dirty="0" smtClean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rPr>
            <a:t>b</a:t>
          </a:r>
          <a:r>
            <a:rPr lang="de-DE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eruflichen Schule </a:t>
          </a:r>
          <a:endParaRPr lang="de-DE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230583" y="59440"/>
        <a:ext cx="7210549" cy="1031663"/>
      </dsp:txXfrm>
    </dsp:sp>
    <dsp:sp modelId="{A1922707-05E9-49F8-BFB3-FC89809D3B10}">
      <dsp:nvSpPr>
        <dsp:cNvPr id="0" name=""/>
        <dsp:cNvSpPr/>
      </dsp:nvSpPr>
      <dsp:spPr>
        <a:xfrm rot="5400000">
          <a:off x="-263696" y="1832980"/>
          <a:ext cx="1757977" cy="12305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25.</a:t>
          </a:r>
          <a:r>
            <a:rPr lang="de-DE" sz="2000" b="1" kern="1200" baseline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Juli</a:t>
          </a:r>
          <a:endParaRPr lang="de-DE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" y="2184575"/>
        <a:ext cx="1230583" cy="527394"/>
      </dsp:txXfrm>
    </dsp:sp>
    <dsp:sp modelId="{E989D425-2FD5-45A7-B808-F6F508F286B1}">
      <dsp:nvSpPr>
        <dsp:cNvPr id="0" name=""/>
        <dsp:cNvSpPr/>
      </dsp:nvSpPr>
      <dsp:spPr>
        <a:xfrm rot="5400000">
          <a:off x="4292421" y="-1492554"/>
          <a:ext cx="1142685" cy="72663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Benachrichtigung über die </a:t>
          </a:r>
          <a:r>
            <a:rPr lang="de-DE" sz="1800" b="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endgültige Zusage eines</a:t>
          </a:r>
          <a:r>
            <a:rPr lang="de-DE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 Schulplatzes, </a:t>
          </a:r>
          <a:r>
            <a:rPr lang="de-DE" sz="1800" b="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einen Platz auf der Nachrückliste </a:t>
          </a:r>
          <a:r>
            <a:rPr lang="de-DE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oder eine endgültige Absage</a:t>
          </a:r>
          <a:r>
            <a:rPr lang="de-DE" sz="1800" b="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b="0" kern="1200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(Information per Download in BewO)</a:t>
          </a:r>
          <a:endParaRPr lang="de-DE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230584" y="1625064"/>
        <a:ext cx="7210579" cy="1031123"/>
      </dsp:txXfrm>
    </dsp:sp>
    <dsp:sp modelId="{6721AF16-F80D-434A-BE33-04B1F181F501}">
      <dsp:nvSpPr>
        <dsp:cNvPr id="0" name=""/>
        <dsp:cNvSpPr/>
      </dsp:nvSpPr>
      <dsp:spPr>
        <a:xfrm rot="5400000">
          <a:off x="-263696" y="3398635"/>
          <a:ext cx="1757977" cy="12305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26. /</a:t>
          </a:r>
          <a:br>
            <a:rPr lang="de-DE" sz="20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de-DE" sz="20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27.</a:t>
          </a:r>
          <a:r>
            <a:rPr lang="de-DE" sz="2000" b="1" kern="1200" baseline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Juli</a:t>
          </a:r>
          <a:endParaRPr lang="de-DE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" y="3750230"/>
        <a:ext cx="1230583" cy="527394"/>
      </dsp:txXfrm>
    </dsp:sp>
    <dsp:sp modelId="{9A32844B-632B-4EBD-80E2-DC4E85F0E146}">
      <dsp:nvSpPr>
        <dsp:cNvPr id="0" name=""/>
        <dsp:cNvSpPr/>
      </dsp:nvSpPr>
      <dsp:spPr>
        <a:xfrm rot="5400000">
          <a:off x="4292421" y="73101"/>
          <a:ext cx="1142685" cy="72663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Aufnahmetag an beruflicher</a:t>
          </a:r>
          <a:r>
            <a:rPr lang="de-DE" sz="1800" b="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 Schule (</a:t>
          </a:r>
          <a:r>
            <a:rPr lang="de-DE" sz="1800" b="0" kern="1200" baseline="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Dienstag, 26. Juli</a:t>
          </a:r>
          <a:r>
            <a:rPr lang="de-DE" sz="1800" b="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) mit verbindlicher Anmeldung</a:t>
          </a:r>
          <a:endParaRPr lang="de-DE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Information der Nachrücker/innen (telefonisch oder per E-Mail)</a:t>
          </a:r>
          <a:endParaRPr lang="de-DE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800" b="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Aufnahmetag für Nachrücker </a:t>
          </a:r>
          <a:r>
            <a:rPr lang="de-DE" sz="1800" b="0" kern="1200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(Mittwoch, 27. Juli)</a:t>
          </a:r>
          <a:endParaRPr lang="de-DE" sz="1800" b="0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230584" y="3190720"/>
        <a:ext cx="7210579" cy="10311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22317" cy="494186"/>
          </a:xfrm>
          <a:prstGeom prst="rect">
            <a:avLst/>
          </a:prstGeom>
        </p:spPr>
        <p:txBody>
          <a:bodyPr vert="horz" lIns="90434" tIns="45217" rIns="90434" bIns="45217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8223" y="0"/>
            <a:ext cx="2922317" cy="494186"/>
          </a:xfrm>
          <a:prstGeom prst="rect">
            <a:avLst/>
          </a:prstGeom>
        </p:spPr>
        <p:txBody>
          <a:bodyPr vert="horz" lIns="90434" tIns="45217" rIns="90434" bIns="45217" rtlCol="0"/>
          <a:lstStyle>
            <a:lvl1pPr algn="r">
              <a:defRPr sz="1200"/>
            </a:lvl1pPr>
          </a:lstStyle>
          <a:p>
            <a:fld id="{382F85EE-A9AB-436A-BAC6-789D857E1875}" type="datetimeFigureOut">
              <a:rPr lang="de-DE" smtClean="0"/>
              <a:t>11.11.2021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376902"/>
            <a:ext cx="2922317" cy="494185"/>
          </a:xfrm>
          <a:prstGeom prst="rect">
            <a:avLst/>
          </a:prstGeom>
        </p:spPr>
        <p:txBody>
          <a:bodyPr vert="horz" lIns="90434" tIns="45217" rIns="90434" bIns="45217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8223" y="9376902"/>
            <a:ext cx="2922317" cy="494185"/>
          </a:xfrm>
          <a:prstGeom prst="rect">
            <a:avLst/>
          </a:prstGeom>
        </p:spPr>
        <p:txBody>
          <a:bodyPr vert="horz" lIns="90434" tIns="45217" rIns="90434" bIns="45217" rtlCol="0" anchor="b"/>
          <a:lstStyle>
            <a:lvl1pPr algn="r">
              <a:defRPr sz="1200"/>
            </a:lvl1pPr>
          </a:lstStyle>
          <a:p>
            <a:fld id="{741A5379-278E-40E2-8C02-55B81A77E21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1004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122638" y="329148"/>
            <a:ext cx="1012419" cy="15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i="1">
                <a:latin typeface="Arial" pitchFamily="34" charset="0"/>
              </a:defRPr>
            </a:lvl1pPr>
          </a:lstStyle>
          <a:p>
            <a:r>
              <a:rPr lang="de-DE" dirty="0"/>
              <a:t>Titel des Vortrags</a:t>
            </a:r>
          </a:p>
        </p:txBody>
      </p:sp>
      <p:sp>
        <p:nvSpPr>
          <p:cNvPr id="3075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03288" y="741363"/>
            <a:ext cx="4935537" cy="370205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</p:sp>
      <p:sp>
        <p:nvSpPr>
          <p:cNvPr id="3076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22638" y="4690673"/>
            <a:ext cx="4496841" cy="4441029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Textformatierung des Masters zu bearbeiten.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077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198213" y="9422679"/>
            <a:ext cx="2342892" cy="15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000" i="1">
                <a:latin typeface="Arial" pitchFamily="34" charset="0"/>
              </a:defRPr>
            </a:lvl1pPr>
          </a:lstStyle>
          <a:p>
            <a:r>
              <a:rPr lang="de-DE" dirty="0"/>
              <a:t>Vortragender, Anlass, 1. Dezember 2003</a:t>
            </a:r>
          </a:p>
        </p:txBody>
      </p:sp>
      <p:sp>
        <p:nvSpPr>
          <p:cNvPr id="30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996532" y="9421435"/>
            <a:ext cx="58988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000" i="1">
                <a:latin typeface="Arial" pitchFamily="34" charset="0"/>
              </a:defRPr>
            </a:lvl1pPr>
          </a:lstStyle>
          <a:p>
            <a:r>
              <a:rPr lang="de-DE" dirty="0"/>
              <a:t>Seite </a:t>
            </a:r>
            <a:fld id="{7BF2E6C9-1A97-4703-A20C-428E8101FF27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19393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" charset="0"/>
        <a:ea typeface="+mn-ea"/>
        <a:cs typeface="+mn-cs"/>
      </a:defRPr>
    </a:lvl1pPr>
    <a:lvl2pPr marL="1905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" charset="0"/>
        <a:ea typeface="+mn-ea"/>
        <a:cs typeface="+mn-cs"/>
      </a:defRPr>
    </a:lvl2pPr>
    <a:lvl3pPr marL="3810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" charset="0"/>
        <a:ea typeface="+mn-ea"/>
        <a:cs typeface="+mn-cs"/>
      </a:defRPr>
    </a:lvl3pPr>
    <a:lvl4pPr marL="5715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" charset="0"/>
        <a:ea typeface="+mn-ea"/>
        <a:cs typeface="+mn-cs"/>
      </a:defRPr>
    </a:lvl4pPr>
    <a:lvl5pPr marL="7620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186141" y="9421434"/>
            <a:ext cx="400277" cy="153888"/>
          </a:xfrm>
        </p:spPr>
        <p:txBody>
          <a:bodyPr/>
          <a:lstStyle/>
          <a:p>
            <a:r>
              <a:rPr lang="de-DE" dirty="0" smtClean="0"/>
              <a:t>Seite </a:t>
            </a:r>
            <a:fld id="{7BF2E6C9-1A97-4703-A20C-428E8101FF27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3274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0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114835" y="9421434"/>
            <a:ext cx="471582" cy="153888"/>
          </a:xfrm>
        </p:spPr>
        <p:txBody>
          <a:bodyPr/>
          <a:lstStyle/>
          <a:p>
            <a:r>
              <a:rPr lang="de-DE" dirty="0" smtClean="0"/>
              <a:t>Seite </a:t>
            </a:r>
            <a:fld id="{7BF2E6C9-1A97-4703-A20C-428E8101FF27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17383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0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114835" y="9421434"/>
            <a:ext cx="471582" cy="153888"/>
          </a:xfrm>
        </p:spPr>
        <p:txBody>
          <a:bodyPr/>
          <a:lstStyle/>
          <a:p>
            <a:r>
              <a:rPr lang="de-DE" dirty="0" smtClean="0"/>
              <a:t>Seite </a:t>
            </a:r>
            <a:fld id="{7BF2E6C9-1A97-4703-A20C-428E8101FF27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17383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0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114835" y="9421434"/>
            <a:ext cx="471582" cy="153888"/>
          </a:xfrm>
        </p:spPr>
        <p:txBody>
          <a:bodyPr/>
          <a:lstStyle/>
          <a:p>
            <a:r>
              <a:rPr lang="de-DE" dirty="0" smtClean="0"/>
              <a:t>Seite </a:t>
            </a:r>
            <a:fld id="{7BF2E6C9-1A97-4703-A20C-428E8101FF27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17383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0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114835" y="9421434"/>
            <a:ext cx="471582" cy="153888"/>
          </a:xfrm>
        </p:spPr>
        <p:txBody>
          <a:bodyPr/>
          <a:lstStyle/>
          <a:p>
            <a:r>
              <a:rPr lang="de-DE" dirty="0" smtClean="0"/>
              <a:t>Seite </a:t>
            </a:r>
            <a:fld id="{7BF2E6C9-1A97-4703-A20C-428E8101FF27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17383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0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114835" y="9421434"/>
            <a:ext cx="471582" cy="153888"/>
          </a:xfrm>
        </p:spPr>
        <p:txBody>
          <a:bodyPr/>
          <a:lstStyle/>
          <a:p>
            <a:r>
              <a:rPr lang="de-DE" dirty="0" smtClean="0"/>
              <a:t>Seite </a:t>
            </a:r>
            <a:fld id="{7BF2E6C9-1A97-4703-A20C-428E8101FF27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17383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0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114835" y="9421434"/>
            <a:ext cx="471582" cy="153888"/>
          </a:xfrm>
        </p:spPr>
        <p:txBody>
          <a:bodyPr/>
          <a:lstStyle/>
          <a:p>
            <a:r>
              <a:rPr lang="de-DE" dirty="0" smtClean="0"/>
              <a:t>Seite </a:t>
            </a:r>
            <a:fld id="{7BF2E6C9-1A97-4703-A20C-428E8101FF27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17383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0" dirty="0" smtClean="0"/>
              <a:t>Austausch</a:t>
            </a:r>
            <a:r>
              <a:rPr lang="de-DE" b="0" baseline="0" dirty="0" smtClean="0"/>
              <a:t> durch Screenshot</a:t>
            </a: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114833" y="9421435"/>
            <a:ext cx="471582" cy="153888"/>
          </a:xfrm>
        </p:spPr>
        <p:txBody>
          <a:bodyPr/>
          <a:lstStyle/>
          <a:p>
            <a:r>
              <a:rPr lang="de-DE" dirty="0" smtClean="0"/>
              <a:t>Seite </a:t>
            </a:r>
            <a:fld id="{7BF2E6C9-1A97-4703-A20C-428E8101FF27}" type="slidenum">
              <a:rPr lang="de-DE" smtClean="0"/>
              <a:pPr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17383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0" dirty="0" smtClean="0"/>
              <a:t>Austausch</a:t>
            </a:r>
            <a:r>
              <a:rPr lang="de-DE" b="0" baseline="0" dirty="0" smtClean="0"/>
              <a:t> durch Screenshot</a:t>
            </a: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114833" y="9421435"/>
            <a:ext cx="471582" cy="153888"/>
          </a:xfrm>
        </p:spPr>
        <p:txBody>
          <a:bodyPr/>
          <a:lstStyle/>
          <a:p>
            <a:r>
              <a:rPr lang="de-DE" dirty="0" smtClean="0"/>
              <a:t>Seite </a:t>
            </a:r>
            <a:fld id="{7BF2E6C9-1A97-4703-A20C-428E8101FF27}" type="slidenum">
              <a:rPr lang="de-DE" smtClean="0"/>
              <a:pPr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17383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0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114835" y="9421434"/>
            <a:ext cx="471582" cy="153888"/>
          </a:xfrm>
        </p:spPr>
        <p:txBody>
          <a:bodyPr/>
          <a:lstStyle/>
          <a:p>
            <a:r>
              <a:rPr lang="de-DE" dirty="0" smtClean="0"/>
              <a:t>Seite </a:t>
            </a:r>
            <a:fld id="{7BF2E6C9-1A97-4703-A20C-428E8101FF27}" type="slidenum">
              <a:rPr lang="de-DE" smtClean="0"/>
              <a:pPr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17383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0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114835" y="9421434"/>
            <a:ext cx="471582" cy="153888"/>
          </a:xfrm>
        </p:spPr>
        <p:txBody>
          <a:bodyPr/>
          <a:lstStyle/>
          <a:p>
            <a:r>
              <a:rPr lang="de-DE" dirty="0" smtClean="0"/>
              <a:t>Seite </a:t>
            </a:r>
            <a:fld id="{7BF2E6C9-1A97-4703-A20C-428E8101FF27}" type="slidenum">
              <a:rPr lang="de-DE" smtClean="0"/>
              <a:pPr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1738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186139" y="9421434"/>
            <a:ext cx="400277" cy="153888"/>
          </a:xfrm>
        </p:spPr>
        <p:txBody>
          <a:bodyPr/>
          <a:lstStyle/>
          <a:p>
            <a:r>
              <a:rPr lang="de-DE" dirty="0" smtClean="0"/>
              <a:t>Seite </a:t>
            </a:r>
            <a:fld id="{7BF2E6C9-1A97-4703-A20C-428E8101FF27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17383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114833" y="9421435"/>
            <a:ext cx="471582" cy="153888"/>
          </a:xfrm>
        </p:spPr>
        <p:txBody>
          <a:bodyPr/>
          <a:lstStyle/>
          <a:p>
            <a:r>
              <a:rPr lang="de-DE" dirty="0" smtClean="0"/>
              <a:t>Seite </a:t>
            </a:r>
            <a:fld id="{7BF2E6C9-1A97-4703-A20C-428E8101FF27}" type="slidenum">
              <a:rPr lang="de-DE" smtClean="0"/>
              <a:pPr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17383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114833" y="9421435"/>
            <a:ext cx="471582" cy="153888"/>
          </a:xfrm>
        </p:spPr>
        <p:txBody>
          <a:bodyPr/>
          <a:lstStyle/>
          <a:p>
            <a:r>
              <a:rPr lang="de-DE" dirty="0" smtClean="0"/>
              <a:t>Seite </a:t>
            </a:r>
            <a:fld id="{7BF2E6C9-1A97-4703-A20C-428E8101FF27}" type="slidenum">
              <a:rPr lang="de-DE" smtClean="0"/>
              <a:pPr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17383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114833" y="9421435"/>
            <a:ext cx="471582" cy="153888"/>
          </a:xfrm>
        </p:spPr>
        <p:txBody>
          <a:bodyPr/>
          <a:lstStyle/>
          <a:p>
            <a:r>
              <a:rPr lang="de-DE" dirty="0" smtClean="0"/>
              <a:t>Seite </a:t>
            </a:r>
            <a:fld id="{7BF2E6C9-1A97-4703-A20C-428E8101FF27}" type="slidenum">
              <a:rPr lang="de-DE" smtClean="0"/>
              <a:pPr/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17383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114833" y="9421435"/>
            <a:ext cx="471582" cy="153888"/>
          </a:xfrm>
        </p:spPr>
        <p:txBody>
          <a:bodyPr/>
          <a:lstStyle/>
          <a:p>
            <a:r>
              <a:rPr lang="de-DE" dirty="0" smtClean="0"/>
              <a:t>Seite </a:t>
            </a:r>
            <a:fld id="{7BF2E6C9-1A97-4703-A20C-428E8101FF27}" type="slidenum">
              <a:rPr lang="de-DE" smtClean="0"/>
              <a:pPr/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17383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114833" y="9421435"/>
            <a:ext cx="471582" cy="153888"/>
          </a:xfrm>
        </p:spPr>
        <p:txBody>
          <a:bodyPr/>
          <a:lstStyle/>
          <a:p>
            <a:r>
              <a:rPr lang="de-DE" dirty="0" smtClean="0"/>
              <a:t>Seite </a:t>
            </a:r>
            <a:fld id="{7BF2E6C9-1A97-4703-A20C-428E8101FF27}" type="slidenum">
              <a:rPr lang="de-DE" smtClean="0"/>
              <a:pPr/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17383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114833" y="9421435"/>
            <a:ext cx="471582" cy="153888"/>
          </a:xfrm>
        </p:spPr>
        <p:txBody>
          <a:bodyPr/>
          <a:lstStyle/>
          <a:p>
            <a:r>
              <a:rPr lang="de-DE" dirty="0" smtClean="0"/>
              <a:t>Seite </a:t>
            </a:r>
            <a:fld id="{7BF2E6C9-1A97-4703-A20C-428E8101FF27}" type="slidenum">
              <a:rPr lang="de-DE" smtClean="0"/>
              <a:pPr/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17383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4818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 smtClean="0">
              <a:latin typeface="Times" pitchFamily="18" charset="0"/>
            </a:endParaRPr>
          </a:p>
        </p:txBody>
      </p:sp>
      <p:sp>
        <p:nvSpPr>
          <p:cNvPr id="34819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114835" y="9421434"/>
            <a:ext cx="471582" cy="1538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34778" indent="-282607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30427" indent="-226085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582598" indent="-226085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34769" indent="-226085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486939" indent="-2260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39110" indent="-2260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391281" indent="-2260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43452" indent="-2260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de-DE" altLang="de-DE" sz="1000" dirty="0">
                <a:latin typeface="Arial" pitchFamily="34" charset="0"/>
              </a:rPr>
              <a:t>Seite </a:t>
            </a:r>
            <a:fld id="{A3D9C8CF-9C54-4043-8F75-8CD6FBF393CA}" type="slidenum">
              <a:rPr lang="de-DE" altLang="de-DE" sz="1000">
                <a:latin typeface="Arial" pitchFamily="34" charset="0"/>
              </a:rPr>
              <a:pPr/>
              <a:t>26</a:t>
            </a:fld>
            <a:endParaRPr lang="de-DE" altLang="de-DE" sz="1000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114831" y="9421434"/>
            <a:ext cx="471582" cy="153888"/>
          </a:xfrm>
        </p:spPr>
        <p:txBody>
          <a:bodyPr/>
          <a:lstStyle/>
          <a:p>
            <a:r>
              <a:rPr lang="de-DE" dirty="0" smtClean="0"/>
              <a:t>Seite </a:t>
            </a:r>
            <a:fld id="{7BF2E6C9-1A97-4703-A20C-428E8101FF27}" type="slidenum">
              <a:rPr lang="de-DE" smtClean="0"/>
              <a:pPr/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86645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4818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 smtClean="0">
              <a:latin typeface="Times" pitchFamily="18" charset="0"/>
            </a:endParaRPr>
          </a:p>
        </p:txBody>
      </p:sp>
      <p:sp>
        <p:nvSpPr>
          <p:cNvPr id="34819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114835" y="9421434"/>
            <a:ext cx="471582" cy="1538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34778" indent="-282607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30427" indent="-226085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582598" indent="-226085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34769" indent="-226085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486939" indent="-2260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39110" indent="-2260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391281" indent="-2260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43452" indent="-2260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de-DE" altLang="de-DE" sz="1000" dirty="0">
                <a:latin typeface="Arial" pitchFamily="34" charset="0"/>
              </a:rPr>
              <a:t>Seite </a:t>
            </a:r>
            <a:fld id="{A3D9C8CF-9C54-4043-8F75-8CD6FBF393CA}" type="slidenum">
              <a:rPr lang="de-DE" altLang="de-DE" sz="1000">
                <a:latin typeface="Arial" pitchFamily="34" charset="0"/>
              </a:rPr>
              <a:pPr/>
              <a:t>28</a:t>
            </a:fld>
            <a:endParaRPr lang="de-DE" altLang="de-DE" sz="1000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4818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 smtClean="0">
              <a:latin typeface="Times" pitchFamily="18" charset="0"/>
            </a:endParaRPr>
          </a:p>
        </p:txBody>
      </p:sp>
      <p:sp>
        <p:nvSpPr>
          <p:cNvPr id="34819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114835" y="9421434"/>
            <a:ext cx="471582" cy="1538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34778" indent="-282607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30427" indent="-226085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582598" indent="-226085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34769" indent="-226085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486939" indent="-2260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39110" indent="-2260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391281" indent="-2260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43452" indent="-2260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de-DE" altLang="de-DE" sz="1000" dirty="0">
                <a:latin typeface="Arial" pitchFamily="34" charset="0"/>
              </a:rPr>
              <a:t>Seite </a:t>
            </a:r>
            <a:fld id="{A3D9C8CF-9C54-4043-8F75-8CD6FBF393CA}" type="slidenum">
              <a:rPr lang="de-DE" altLang="de-DE" sz="1000">
                <a:latin typeface="Arial" pitchFamily="34" charset="0"/>
              </a:rPr>
              <a:pPr/>
              <a:t>29</a:t>
            </a:fld>
            <a:endParaRPr lang="de-DE" altLang="de-DE" sz="1000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186137" y="9421434"/>
            <a:ext cx="400277" cy="153888"/>
          </a:xfrm>
        </p:spPr>
        <p:txBody>
          <a:bodyPr/>
          <a:lstStyle/>
          <a:p>
            <a:r>
              <a:rPr lang="de-DE" dirty="0" smtClean="0"/>
              <a:t>Seite </a:t>
            </a:r>
            <a:fld id="{7BF2E6C9-1A97-4703-A20C-428E8101FF27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1738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186137" y="9421434"/>
            <a:ext cx="400277" cy="153888"/>
          </a:xfrm>
        </p:spPr>
        <p:txBody>
          <a:bodyPr/>
          <a:lstStyle/>
          <a:p>
            <a:r>
              <a:rPr lang="de-DE" dirty="0" smtClean="0"/>
              <a:t>Seite </a:t>
            </a:r>
            <a:fld id="{7BF2E6C9-1A97-4703-A20C-428E8101FF27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1738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186137" y="9421434"/>
            <a:ext cx="400277" cy="153888"/>
          </a:xfrm>
        </p:spPr>
        <p:txBody>
          <a:bodyPr/>
          <a:lstStyle/>
          <a:p>
            <a:r>
              <a:rPr lang="de-DE" dirty="0" smtClean="0"/>
              <a:t>Seite </a:t>
            </a:r>
            <a:fld id="{7BF2E6C9-1A97-4703-A20C-428E8101FF27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1738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0" baseline="0" dirty="0" smtClean="0"/>
              <a:t>Absage in Einzelfällen, sofern Endnoten bereits vorliegen und Aufnahmebedingungen nicht erfüllt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186139" y="9421434"/>
            <a:ext cx="400277" cy="153888"/>
          </a:xfrm>
        </p:spPr>
        <p:txBody>
          <a:bodyPr/>
          <a:lstStyle/>
          <a:p>
            <a:r>
              <a:rPr lang="de-DE" dirty="0" smtClean="0"/>
              <a:t>Seite </a:t>
            </a:r>
            <a:fld id="{7BF2E6C9-1A97-4703-A20C-428E8101FF27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1738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4342">
              <a:defRPr/>
            </a:pPr>
            <a:r>
              <a:rPr lang="de-DE" b="0" baseline="0" dirty="0" smtClean="0"/>
              <a:t>Absage, sofern Endnoten vorliegen und Aufnahmebedingungen nicht </a:t>
            </a:r>
            <a:r>
              <a:rPr lang="de-DE" b="0" baseline="0" dirty="0" smtClean="0"/>
              <a:t>erfüllt</a:t>
            </a:r>
          </a:p>
          <a:p>
            <a:pPr defTabSz="904342">
              <a:defRPr/>
            </a:pPr>
            <a:r>
              <a:rPr lang="de-DE" b="0" baseline="0" dirty="0" smtClean="0"/>
              <a:t>Ausnahme Zeugnisabgabe bis 19.Juli 10 Uhr hauptsächlich für Gymnasiasten</a:t>
            </a:r>
            <a:endParaRPr lang="de-DE" b="0" baseline="0" dirty="0" smtClean="0"/>
          </a:p>
          <a:p>
            <a:endParaRPr lang="de-DE" b="0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186139" y="9421434"/>
            <a:ext cx="400277" cy="153888"/>
          </a:xfrm>
        </p:spPr>
        <p:txBody>
          <a:bodyPr/>
          <a:lstStyle/>
          <a:p>
            <a:r>
              <a:rPr lang="de-DE" dirty="0" smtClean="0"/>
              <a:t>Seite </a:t>
            </a:r>
            <a:fld id="{7BF2E6C9-1A97-4703-A20C-428E8101FF27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1738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4233">
              <a:defRPr/>
            </a:pP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186136" y="9421434"/>
            <a:ext cx="400277" cy="153888"/>
          </a:xfrm>
        </p:spPr>
        <p:txBody>
          <a:bodyPr/>
          <a:lstStyle/>
          <a:p>
            <a:r>
              <a:rPr lang="de-DE" dirty="0" smtClean="0"/>
              <a:t>Seite </a:t>
            </a:r>
            <a:fld id="{7BF2E6C9-1A97-4703-A20C-428E8101FF27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08300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4233">
              <a:defRPr/>
            </a:pP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186136" y="9421434"/>
            <a:ext cx="400277" cy="153888"/>
          </a:xfrm>
        </p:spPr>
        <p:txBody>
          <a:bodyPr/>
          <a:lstStyle/>
          <a:p>
            <a:r>
              <a:rPr lang="de-DE" dirty="0" smtClean="0"/>
              <a:t>Seite </a:t>
            </a:r>
            <a:fld id="{7BF2E6C9-1A97-4703-A20C-428E8101FF27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5425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C37CC-B11F-4BC3-A09B-268BF93A65E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0634688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C37CC-B11F-4BC3-A09B-268BF93A65E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5417588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C37CC-B11F-4BC3-A09B-268BF93A65E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4486047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C37CC-B11F-4BC3-A09B-268BF93A65E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7247371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C37CC-B11F-4BC3-A09B-268BF93A65E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662472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C37CC-B11F-4BC3-A09B-268BF93A65E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859090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C37CC-B11F-4BC3-A09B-268BF93A65E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9746835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C37CC-B11F-4BC3-A09B-268BF93A65E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178448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C37CC-B11F-4BC3-A09B-268BF93A65E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9588726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C37CC-B11F-4BC3-A09B-268BF93A65E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8080391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C37CC-B11F-4BC3-A09B-268BF93A65E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422471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C37CC-B11F-4BC3-A09B-268BF93A65E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9080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52" r:id="rId12"/>
  </p:sldLayoutIdLst>
  <p:transition>
    <p:pull dir="r"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765175"/>
            <a:ext cx="9144000" cy="955675"/>
          </a:xfrm>
        </p:spPr>
        <p:txBody>
          <a:bodyPr anchor="t">
            <a:normAutofit fontScale="90000"/>
          </a:bodyPr>
          <a:lstStyle/>
          <a:p>
            <a:pPr algn="ctr"/>
            <a:r>
              <a:rPr lang="de-DE" sz="3600" dirty="0" smtClean="0"/>
              <a:t>BewO</a:t>
            </a:r>
            <a:br>
              <a:rPr lang="de-DE" sz="3600" dirty="0" smtClean="0"/>
            </a:br>
            <a:r>
              <a:rPr lang="de-DE" sz="3600" dirty="0" smtClean="0"/>
              <a:t>Bewerberverfahren Online</a:t>
            </a:r>
            <a:br>
              <a:rPr lang="de-DE" sz="3600" dirty="0" smtClean="0"/>
            </a:br>
            <a:r>
              <a:rPr lang="de-DE" sz="3600" dirty="0" smtClean="0"/>
              <a:t>Baden-Württemberg</a:t>
            </a:r>
            <a:endParaRPr lang="de-DE" sz="36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2636838"/>
            <a:ext cx="9144000" cy="208756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20000"/>
              </a:lnSpc>
              <a:buFontTx/>
              <a:buNone/>
            </a:pPr>
            <a:endParaRPr lang="de-DE" sz="1600" dirty="0" smtClean="0">
              <a:latin typeface="Arial" pitchFamily="34" charset="0"/>
            </a:endParaRPr>
          </a:p>
          <a:p>
            <a:pPr marL="0" indent="0" algn="ctr">
              <a:lnSpc>
                <a:spcPct val="120000"/>
              </a:lnSpc>
              <a:buFontTx/>
              <a:buNone/>
            </a:pPr>
            <a:r>
              <a:rPr lang="de-DE" sz="2400" dirty="0" smtClean="0">
                <a:latin typeface="Arial" pitchFamily="34" charset="0"/>
              </a:rPr>
              <a:t>Informationen zum </a:t>
            </a:r>
            <a:r>
              <a:rPr lang="de-DE" sz="2400" dirty="0" smtClean="0">
                <a:solidFill>
                  <a:srgbClr val="FF0000"/>
                </a:solidFill>
                <a:latin typeface="Arial" pitchFamily="34" charset="0"/>
              </a:rPr>
              <a:t>Bew</a:t>
            </a:r>
            <a:r>
              <a:rPr lang="de-DE" sz="2400" dirty="0" smtClean="0">
                <a:latin typeface="Arial" pitchFamily="34" charset="0"/>
              </a:rPr>
              <a:t>erberverfahren </a:t>
            </a:r>
            <a:r>
              <a:rPr lang="de-DE" sz="2400" dirty="0" smtClean="0">
                <a:solidFill>
                  <a:srgbClr val="FF0000"/>
                </a:solidFill>
                <a:latin typeface="Arial" pitchFamily="34" charset="0"/>
              </a:rPr>
              <a:t>O</a:t>
            </a:r>
            <a:r>
              <a:rPr lang="de-DE" sz="2400" dirty="0" smtClean="0">
                <a:latin typeface="Arial" pitchFamily="34" charset="0"/>
              </a:rPr>
              <a:t>nline (</a:t>
            </a:r>
            <a:r>
              <a:rPr lang="de-DE" sz="2400" dirty="0" smtClean="0">
                <a:solidFill>
                  <a:srgbClr val="FF0000"/>
                </a:solidFill>
                <a:latin typeface="Arial" pitchFamily="34" charset="0"/>
              </a:rPr>
              <a:t>BewO</a:t>
            </a:r>
            <a:r>
              <a:rPr lang="de-DE" sz="2400" dirty="0" smtClean="0">
                <a:latin typeface="Arial" pitchFamily="34" charset="0"/>
              </a:rPr>
              <a:t>) 2022</a:t>
            </a:r>
          </a:p>
          <a:p>
            <a:pPr marL="0" indent="0" algn="ctr">
              <a:lnSpc>
                <a:spcPct val="120000"/>
              </a:lnSpc>
              <a:buFontTx/>
              <a:buNone/>
            </a:pPr>
            <a:r>
              <a:rPr lang="de-DE" sz="2400" dirty="0" smtClean="0">
                <a:latin typeface="Arial" pitchFamily="34" charset="0"/>
              </a:rPr>
              <a:t>für </a:t>
            </a:r>
          </a:p>
          <a:p>
            <a:pPr marL="0" indent="0" algn="ctr">
              <a:lnSpc>
                <a:spcPct val="120000"/>
              </a:lnSpc>
              <a:buFontTx/>
              <a:buNone/>
            </a:pPr>
            <a:r>
              <a:rPr lang="de-DE" sz="2400" dirty="0" smtClean="0">
                <a:latin typeface="Arial" pitchFamily="34" charset="0"/>
              </a:rPr>
              <a:t>Bewerberinnen und Bewerber  </a:t>
            </a:r>
          </a:p>
          <a:p>
            <a:pPr marL="0" indent="0" algn="ctr">
              <a:lnSpc>
                <a:spcPct val="120000"/>
              </a:lnSpc>
              <a:buFontTx/>
              <a:buNone/>
            </a:pPr>
            <a:r>
              <a:rPr lang="de-DE" sz="2400" dirty="0" smtClean="0">
                <a:latin typeface="Arial" pitchFamily="34" charset="0"/>
              </a:rPr>
              <a:t>an 3-jährigen Beruflichen Gymnasien und Berufskollegs</a:t>
            </a:r>
            <a:endParaRPr lang="de-DE" sz="2400" dirty="0" smtClean="0">
              <a:solidFill>
                <a:srgbClr val="FF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19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61717"/>
            <a:ext cx="4845299" cy="4115011"/>
          </a:xfrm>
          <a:prstGeom prst="rect">
            <a:avLst/>
          </a:prstGeom>
          <a:ln>
            <a:noFill/>
          </a:ln>
        </p:spPr>
      </p:pic>
      <p:sp>
        <p:nvSpPr>
          <p:cNvPr id="4" name="Rechteck 3"/>
          <p:cNvSpPr/>
          <p:nvPr/>
        </p:nvSpPr>
        <p:spPr>
          <a:xfrm>
            <a:off x="827584" y="116632"/>
            <a:ext cx="75608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de-DE" sz="2000" b="1" dirty="0">
                <a:latin typeface="Arial" pitchFamily="34" charset="0"/>
                <a:cs typeface="Arial" pitchFamily="34" charset="0"/>
              </a:rPr>
              <a:t>. 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BewO - Vom </a:t>
            </a:r>
            <a:r>
              <a:rPr lang="de-DE" sz="2000" b="1" dirty="0">
                <a:latin typeface="Arial" pitchFamily="34" charset="0"/>
                <a:cs typeface="Arial" pitchFamily="34" charset="0"/>
              </a:rPr>
              <a:t>Zugang 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zur Schulplatzinformation:</a:t>
            </a:r>
            <a:br>
              <a:rPr lang="de-DE" sz="2000" b="1" dirty="0" smtClean="0">
                <a:latin typeface="Arial" pitchFamily="34" charset="0"/>
                <a:cs typeface="Arial" pitchFamily="34" charset="0"/>
              </a:rPr>
            </a:b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Neuen Zugang anlegen</a:t>
            </a:r>
            <a:endParaRPr lang="de-DE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feil nach rechts 2"/>
          <p:cNvSpPr/>
          <p:nvPr/>
        </p:nvSpPr>
        <p:spPr bwMode="auto">
          <a:xfrm>
            <a:off x="4872793" y="3218943"/>
            <a:ext cx="1728192" cy="100811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2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601650" y="3211392"/>
            <a:ext cx="2376264" cy="101566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Benutzerdaten bestätigen durch Link in E-Mail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85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827584" y="116632"/>
            <a:ext cx="73448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2000" b="1" dirty="0">
                <a:latin typeface="Arial" pitchFamily="34" charset="0"/>
                <a:cs typeface="Arial" pitchFamily="34" charset="0"/>
              </a:rPr>
              <a:t>4. BewO - Vom Zugang zur Schulplatzinformation:</a:t>
            </a:r>
            <a:br>
              <a:rPr lang="de-DE" sz="2000" b="1" dirty="0">
                <a:latin typeface="Arial" pitchFamily="34" charset="0"/>
                <a:cs typeface="Arial" pitchFamily="34" charset="0"/>
              </a:rPr>
            </a:br>
            <a:r>
              <a:rPr lang="de-DE" sz="2000" b="1" dirty="0">
                <a:latin typeface="Arial" pitchFamily="34" charset="0"/>
                <a:cs typeface="Arial" pitchFamily="34" charset="0"/>
              </a:rPr>
              <a:t>Anmelden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087724" y="1293797"/>
            <a:ext cx="5423830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Benutzung am PC oder mobilen Endgerät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919" y="2852936"/>
            <a:ext cx="4788146" cy="191779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660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827584" y="116632"/>
            <a:ext cx="7632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000" b="1" dirty="0">
                <a:latin typeface="Arial" pitchFamily="34" charset="0"/>
                <a:cs typeface="Arial" pitchFamily="34" charset="0"/>
              </a:rPr>
              <a:t>4. BewO - Vom Zugang zur Schulplatzinformation:</a:t>
            </a:r>
            <a:br>
              <a:rPr lang="de-DE" sz="2000" b="1" dirty="0">
                <a:latin typeface="Arial" pitchFamily="34" charset="0"/>
                <a:cs typeface="Arial" pitchFamily="34" charset="0"/>
              </a:rPr>
            </a:b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Unterstützung beim Ausfüllen</a:t>
            </a:r>
            <a:endParaRPr lang="de-D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8041096" cy="728461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noFill/>
            <a:miter lim="800000"/>
          </a:ln>
          <a:effectLst/>
          <a:extLst/>
        </p:spPr>
      </p:pic>
      <p:sp>
        <p:nvSpPr>
          <p:cNvPr id="2" name="Textfeld 1"/>
          <p:cNvSpPr txBox="1"/>
          <p:nvPr/>
        </p:nvSpPr>
        <p:spPr>
          <a:xfrm>
            <a:off x="827584" y="2708920"/>
            <a:ext cx="799288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Seite für Seite wird angezeigt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Pflichtfelder sind mit </a:t>
            </a:r>
            <a:r>
              <a:rPr lang="de-DE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gekennzeichnet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Eingabehilfen bei PLZ, Vorbildung etc.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Hinweistexte und ?-Icon liefern zusätzliche Informationen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Probeausdruck für die Eingabekontrolle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Bewerberleitfaden zum Download unter </a:t>
            </a:r>
            <a:r>
              <a:rPr lang="de-DE" sz="2000" b="1" u="sng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www.schule-in-bw.de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402751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827584" y="116632"/>
            <a:ext cx="74888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2000" b="1" dirty="0">
                <a:latin typeface="Arial" pitchFamily="34" charset="0"/>
                <a:cs typeface="Arial" pitchFamily="34" charset="0"/>
              </a:rPr>
              <a:t>4. BewO - Vom Zugang zur Schulplatzinformation:</a:t>
            </a:r>
            <a:br>
              <a:rPr lang="de-DE" sz="2000" b="1" dirty="0">
                <a:latin typeface="Arial" pitchFamily="34" charset="0"/>
                <a:cs typeface="Arial" pitchFamily="34" charset="0"/>
              </a:rPr>
            </a:br>
            <a:r>
              <a:rPr lang="de-DE" sz="2000" b="1" dirty="0">
                <a:latin typeface="Arial" pitchFamily="34" charset="0"/>
                <a:cs typeface="Arial" pitchFamily="34" charset="0"/>
              </a:rPr>
              <a:t>Bewerberdaten 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eingeben</a:t>
            </a:r>
            <a:endParaRPr lang="de-DE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446" y="1628800"/>
            <a:ext cx="8437107" cy="439248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883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827584" y="116632"/>
            <a:ext cx="75608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de-DE" sz="2000" b="1" dirty="0">
                <a:latin typeface="Arial" pitchFamily="34" charset="0"/>
                <a:cs typeface="Arial" pitchFamily="34" charset="0"/>
              </a:rPr>
              <a:t>. 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BewO - Vom </a:t>
            </a:r>
            <a:r>
              <a:rPr lang="de-DE" sz="2000" b="1" dirty="0">
                <a:latin typeface="Arial" pitchFamily="34" charset="0"/>
                <a:cs typeface="Arial" pitchFamily="34" charset="0"/>
              </a:rPr>
              <a:t>Zugang zum 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Aufnahmeantrag: </a:t>
            </a:r>
            <a:br>
              <a:rPr lang="de-DE" sz="2000" b="1" dirty="0" smtClean="0">
                <a:latin typeface="Arial" pitchFamily="34" charset="0"/>
                <a:cs typeface="Arial" pitchFamily="34" charset="0"/>
              </a:rPr>
            </a:b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Vorbildung und Noten eingeben</a:t>
            </a:r>
            <a:endParaRPr lang="de-DE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1268760"/>
            <a:ext cx="6120680" cy="528382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313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3"/>
          <a:srcRect b="21265"/>
          <a:stretch/>
        </p:blipFill>
        <p:spPr>
          <a:xfrm>
            <a:off x="2267744" y="3356992"/>
            <a:ext cx="6592630" cy="2666256"/>
          </a:xfrm>
          <a:prstGeom prst="rect">
            <a:avLst/>
          </a:prstGeom>
          <a:ln>
            <a:noFill/>
          </a:ln>
        </p:spPr>
      </p:pic>
      <p:sp>
        <p:nvSpPr>
          <p:cNvPr id="4" name="Rechteck 3"/>
          <p:cNvSpPr/>
          <p:nvPr/>
        </p:nvSpPr>
        <p:spPr>
          <a:xfrm>
            <a:off x="827584" y="116632"/>
            <a:ext cx="76328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2000" b="1" dirty="0">
                <a:latin typeface="Arial" pitchFamily="34" charset="0"/>
                <a:cs typeface="Arial" pitchFamily="34" charset="0"/>
              </a:rPr>
              <a:t>4. BewO - Vom Zugang zur Schulplatzinformation:</a:t>
            </a:r>
            <a:br>
              <a:rPr lang="de-DE" sz="2000" b="1" dirty="0">
                <a:latin typeface="Arial" pitchFamily="34" charset="0"/>
                <a:cs typeface="Arial" pitchFamily="34" charset="0"/>
              </a:rPr>
            </a:br>
            <a:r>
              <a:rPr lang="de-DE" sz="2000" b="1" dirty="0">
                <a:latin typeface="Arial" pitchFamily="34" charset="0"/>
                <a:cs typeface="Arial" pitchFamily="34" charset="0"/>
              </a:rPr>
              <a:t>Angabe 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der „Wunsch-Schulplätze“ mit Prioritäten</a:t>
            </a:r>
            <a:endParaRPr lang="de-DE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51520" y="4361036"/>
            <a:ext cx="3626148" cy="2308324"/>
          </a:xfrm>
          <a:prstGeom prst="rect">
            <a:avLst/>
          </a:prstGeom>
          <a:solidFill>
            <a:srgbClr val="FFFFFF"/>
          </a:solidFill>
          <a:ln>
            <a:solidFill>
              <a:srgbClr val="969696"/>
            </a:solidFill>
          </a:ln>
        </p:spPr>
        <p:txBody>
          <a:bodyPr wrap="square" rtlCol="0">
            <a:spAutoFit/>
          </a:bodyPr>
          <a:lstStyle/>
          <a:p>
            <a:r>
              <a:rPr lang="de-DE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Vorgehensweise: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Eingabe der Suchbegriffe (Ort, Schulname, Bildungsgang,…)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Hinzufügen</a:t>
            </a:r>
            <a:b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eines Bewerbungsziels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Ggf. Änderung der Wunschliste (Löschen    , Reihenfolge   )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824" y="6078880"/>
            <a:ext cx="216024" cy="243028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4977" y="6381617"/>
            <a:ext cx="114306" cy="20321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568" y="5229200"/>
            <a:ext cx="1746340" cy="298465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0" y="1351660"/>
            <a:ext cx="6514960" cy="1366672"/>
          </a:xfrm>
          <a:prstGeom prst="rect">
            <a:avLst/>
          </a:prstGeom>
          <a:ln>
            <a:noFill/>
          </a:ln>
        </p:spPr>
      </p:pic>
      <p:sp>
        <p:nvSpPr>
          <p:cNvPr id="6" name="Pfeil nach rechts 5"/>
          <p:cNvSpPr/>
          <p:nvPr/>
        </p:nvSpPr>
        <p:spPr bwMode="auto">
          <a:xfrm rot="2446648">
            <a:off x="4535886" y="2502332"/>
            <a:ext cx="1604163" cy="92664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63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467544" y="260648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de-DE" sz="2000" b="1" dirty="0">
                <a:latin typeface="Arial" pitchFamily="34" charset="0"/>
                <a:cs typeface="Arial" pitchFamily="34" charset="0"/>
              </a:rPr>
              <a:t>. 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BewO - Vom </a:t>
            </a:r>
            <a:r>
              <a:rPr lang="de-DE" sz="2000" b="1" dirty="0">
                <a:latin typeface="Arial" pitchFamily="34" charset="0"/>
                <a:cs typeface="Arial" pitchFamily="34" charset="0"/>
              </a:rPr>
              <a:t>Zugang zum 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Aufnahmeantrag:</a:t>
            </a:r>
            <a:br>
              <a:rPr lang="de-DE" sz="2000" b="1" dirty="0" smtClean="0">
                <a:latin typeface="Arial" pitchFamily="34" charset="0"/>
                <a:cs typeface="Arial" pitchFamily="34" charset="0"/>
              </a:rPr>
            </a:b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Beispiel einer Prioritätenliste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half" idx="1"/>
          </p:nvPr>
        </p:nvSpPr>
        <p:spPr>
          <a:xfrm>
            <a:off x="467544" y="1389006"/>
            <a:ext cx="3810000" cy="5115272"/>
          </a:xfrm>
        </p:spPr>
        <p:txBody>
          <a:bodyPr/>
          <a:lstStyle/>
          <a:p>
            <a:pPr marL="0" indent="0">
              <a:buNone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Online: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/>
          <a:srcRect b="21265"/>
          <a:stretch/>
        </p:blipFill>
        <p:spPr>
          <a:xfrm>
            <a:off x="539552" y="1844824"/>
            <a:ext cx="8190218" cy="331236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460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467544" y="260648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de-DE" sz="2000" b="1" dirty="0">
                <a:latin typeface="Arial" pitchFamily="34" charset="0"/>
                <a:cs typeface="Arial" pitchFamily="34" charset="0"/>
              </a:rPr>
              <a:t>. 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BewO - Vom </a:t>
            </a:r>
            <a:r>
              <a:rPr lang="de-DE" sz="2000" b="1" dirty="0">
                <a:latin typeface="Arial" pitchFamily="34" charset="0"/>
                <a:cs typeface="Arial" pitchFamily="34" charset="0"/>
              </a:rPr>
              <a:t>Zugang zum 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Aufnahmeantrag:</a:t>
            </a:r>
            <a:br>
              <a:rPr lang="de-DE" sz="2000" b="1" dirty="0" smtClean="0">
                <a:latin typeface="Arial" pitchFamily="34" charset="0"/>
                <a:cs typeface="Arial" pitchFamily="34" charset="0"/>
              </a:rPr>
            </a:b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Beispiel einer Prioritätenliste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323528" y="1556792"/>
            <a:ext cx="7704856" cy="2232248"/>
          </a:xfrm>
        </p:spPr>
        <p:txBody>
          <a:bodyPr/>
          <a:lstStyle/>
          <a:p>
            <a:pPr marL="0" indent="0">
              <a:buNone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Aufnahmeantrag: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2204864"/>
            <a:ext cx="8275941" cy="244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66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827584" y="116632"/>
            <a:ext cx="7560840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de-DE" sz="2000" b="1" dirty="0">
                <a:latin typeface="Arial" pitchFamily="34" charset="0"/>
                <a:cs typeface="Arial" pitchFamily="34" charset="0"/>
              </a:rPr>
              <a:t>. 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BewO - Vom </a:t>
            </a:r>
            <a:r>
              <a:rPr lang="de-DE" sz="2000" b="1" dirty="0">
                <a:latin typeface="Arial" pitchFamily="34" charset="0"/>
                <a:cs typeface="Arial" pitchFamily="34" charset="0"/>
              </a:rPr>
              <a:t>Zugang zum 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Aufnahmeantrag: </a:t>
            </a:r>
            <a:br>
              <a:rPr lang="de-DE" sz="2000" b="1" dirty="0" smtClean="0">
                <a:latin typeface="Arial" pitchFamily="34" charset="0"/>
                <a:cs typeface="Arial" pitchFamily="34" charset="0"/>
              </a:rPr>
            </a:b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Früherer Schulbesuch</a:t>
            </a:r>
            <a:endParaRPr lang="de-DE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55576" y="1402247"/>
            <a:ext cx="54726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Angaben sind abhängig von: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ewählten Bewerbungszielen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Schulabschluss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Alle Angaben sind verpflichtend.</a:t>
            </a: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988" y="3068960"/>
            <a:ext cx="8244032" cy="335670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453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827584" y="116632"/>
            <a:ext cx="7488832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de-DE" sz="2000" b="1" dirty="0">
                <a:latin typeface="Arial" pitchFamily="34" charset="0"/>
                <a:cs typeface="Arial" pitchFamily="34" charset="0"/>
              </a:rPr>
              <a:t>. 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BewO - Vom </a:t>
            </a:r>
            <a:r>
              <a:rPr lang="de-DE" sz="2000" b="1" dirty="0">
                <a:latin typeface="Arial" pitchFamily="34" charset="0"/>
                <a:cs typeface="Arial" pitchFamily="34" charset="0"/>
              </a:rPr>
              <a:t>Zugang zum 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Aufnahmeantrag: </a:t>
            </a:r>
            <a:br>
              <a:rPr lang="de-DE" sz="2000" b="1" dirty="0" smtClean="0">
                <a:latin typeface="Arial" pitchFamily="34" charset="0"/>
                <a:cs typeface="Arial" pitchFamily="34" charset="0"/>
              </a:rPr>
            </a:b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Daten prüfen und Probeausdruck erstellen</a:t>
            </a:r>
            <a:endParaRPr lang="de-DE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547664" y="5805264"/>
            <a:ext cx="6403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 dem Ausdruck des abzugebenden Antrags, können die Prioritäten oder die Bildungsgänge nicht mehr online, sondern nur noch durch Antragstellung an der Schule geändert werden. </a:t>
            </a:r>
            <a:endParaRPr lang="de-DE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Gerade Verbindung mit Pfeil 6"/>
          <p:cNvCxnSpPr/>
          <p:nvPr/>
        </p:nvCxnSpPr>
        <p:spPr>
          <a:xfrm>
            <a:off x="2661159" y="4653136"/>
            <a:ext cx="0" cy="43204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1815065" y="4314582"/>
            <a:ext cx="1692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Probeausdruck 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5055" y="5102179"/>
            <a:ext cx="4032457" cy="330217"/>
          </a:xfrm>
          <a:prstGeom prst="rect">
            <a:avLst/>
          </a:prstGeom>
        </p:spPr>
      </p:pic>
      <p:cxnSp>
        <p:nvCxnSpPr>
          <p:cNvPr id="11" name="Gerade Verbindung mit Pfeil 10"/>
          <p:cNvCxnSpPr/>
          <p:nvPr/>
        </p:nvCxnSpPr>
        <p:spPr>
          <a:xfrm flipV="1">
            <a:off x="4749391" y="5449393"/>
            <a:ext cx="1" cy="35587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fik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5633" y="1524335"/>
            <a:ext cx="6767515" cy="255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31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46113" y="908050"/>
            <a:ext cx="8497887" cy="5473700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sz="1800" b="1" dirty="0" smtClean="0">
                <a:latin typeface="Arial" pitchFamily="34" charset="0"/>
                <a:cs typeface="Arial" pitchFamily="34" charset="0"/>
              </a:rPr>
              <a:t>Grundlegende Informationen zum Bewerberverfahren Online (BewO)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sz="1800" b="1" dirty="0" smtClean="0">
                <a:latin typeface="Arial" pitchFamily="34" charset="0"/>
                <a:cs typeface="Arial" pitchFamily="34" charset="0"/>
              </a:rPr>
              <a:t>Beteiligte Schulen und Bildungsgänge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sz="1800" b="1" dirty="0" smtClean="0">
                <a:latin typeface="Arial" pitchFamily="34" charset="0"/>
                <a:cs typeface="Arial" pitchFamily="34" charset="0"/>
              </a:rPr>
              <a:t>Ablaufplan für die Bewerbung mit BewO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sz="1800" b="1" dirty="0" smtClean="0">
                <a:latin typeface="Arial" pitchFamily="34" charset="0"/>
                <a:cs typeface="Arial" pitchFamily="34" charset="0"/>
              </a:rPr>
              <a:t>BewO</a:t>
            </a:r>
            <a:r>
              <a:rPr lang="de-DE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b="1" dirty="0" smtClean="0">
                <a:latin typeface="Arial" pitchFamily="34" charset="0"/>
                <a:cs typeface="Arial" pitchFamily="34" charset="0"/>
              </a:rPr>
              <a:t>- vom Zugang zur Schulplatzinformation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sz="1800" b="1" dirty="0" smtClean="0">
                <a:latin typeface="Arial" pitchFamily="34" charset="0"/>
                <a:cs typeface="Arial" pitchFamily="34" charset="0"/>
              </a:rPr>
              <a:t>BewO - wichtige Hinweise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sz="1800" b="1" dirty="0" smtClean="0">
                <a:latin typeface="Arial" pitchFamily="34" charset="0"/>
                <a:cs typeface="Arial" pitchFamily="34" charset="0"/>
              </a:rPr>
              <a:t>Fragen und Probleme – an wen wenden Sie sich?</a:t>
            </a:r>
            <a:endParaRPr lang="de-DE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de-DE" altLang="en-US" sz="1200" b="1" dirty="0">
              <a:solidFill>
                <a:srgbClr val="FF0000"/>
              </a:solidFill>
              <a:latin typeface="Arial" pitchFamily="34" charset="0"/>
              <a:ea typeface="SimSun" pitchFamily="2" charset="-122"/>
              <a:cs typeface="Arial" pitchFamily="34" charset="0"/>
              <a:sym typeface="Wingdings" pitchFamily="2" charset="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de-DE" altLang="de-DE" sz="1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de-DE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467544" y="260648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 smtClean="0">
                <a:latin typeface="Arial" pitchFamily="34" charset="0"/>
                <a:cs typeface="Arial" pitchFamily="34" charset="0"/>
              </a:rPr>
              <a:t>Themen</a:t>
            </a:r>
            <a:endParaRPr lang="de-DE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9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79"/>
          <a:stretch/>
        </p:blipFill>
        <p:spPr bwMode="auto">
          <a:xfrm>
            <a:off x="323528" y="1556792"/>
            <a:ext cx="7344816" cy="3073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467544" y="260648"/>
            <a:ext cx="8280920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2000" b="1" dirty="0">
                <a:latin typeface="Arial" pitchFamily="34" charset="0"/>
                <a:cs typeface="Arial" pitchFamily="34" charset="0"/>
              </a:rPr>
              <a:t>4. BewO - Vom Zugang zur Schulplatzinformation:</a:t>
            </a:r>
            <a:br>
              <a:rPr lang="de-DE" sz="2000" b="1" dirty="0">
                <a:latin typeface="Arial" pitchFamily="34" charset="0"/>
                <a:cs typeface="Arial" pitchFamily="34" charset="0"/>
              </a:rPr>
            </a:b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abzugebenden Aufnahmeantrag ausdrucken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4124354"/>
            <a:ext cx="8275941" cy="2445792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 bwMode="auto">
          <a:xfrm>
            <a:off x="7164288" y="4293096"/>
            <a:ext cx="1723213" cy="227705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81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467544" y="260648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2000" b="1" dirty="0">
                <a:latin typeface="Arial" pitchFamily="34" charset="0"/>
                <a:cs typeface="Arial" pitchFamily="34" charset="0"/>
              </a:rPr>
              <a:t>4. BewO - Vom Zugang zur Schulplatzinformation:</a:t>
            </a:r>
            <a:br>
              <a:rPr lang="de-DE" sz="2000" b="1" dirty="0">
                <a:latin typeface="Arial" pitchFamily="34" charset="0"/>
                <a:cs typeface="Arial" pitchFamily="34" charset="0"/>
              </a:rPr>
            </a:b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endgültiger Aufnahmeantrag</a:t>
            </a:r>
            <a:endParaRPr lang="de-DE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568" y="2376624"/>
            <a:ext cx="7556888" cy="21337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echteck 10"/>
          <p:cNvSpPr/>
          <p:nvPr/>
        </p:nvSpPr>
        <p:spPr bwMode="auto">
          <a:xfrm>
            <a:off x="901568" y="3432500"/>
            <a:ext cx="7558864" cy="496976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2" charset="0"/>
            </a:endParaRPr>
          </a:p>
        </p:txBody>
      </p:sp>
      <p:sp>
        <p:nvSpPr>
          <p:cNvPr id="5" name="Rechteck 4"/>
          <p:cNvSpPr/>
          <p:nvPr/>
        </p:nvSpPr>
        <p:spPr bwMode="auto">
          <a:xfrm>
            <a:off x="906475" y="4222302"/>
            <a:ext cx="928764" cy="21481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85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467544" y="260648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2000" b="1" dirty="0">
                <a:latin typeface="Arial" pitchFamily="34" charset="0"/>
                <a:cs typeface="Arial" pitchFamily="34" charset="0"/>
              </a:rPr>
              <a:t>4. BewO - Vom Zugang zur Schulplatzinformation:</a:t>
            </a:r>
            <a:br>
              <a:rPr lang="de-DE" sz="2000" b="1" dirty="0">
                <a:latin typeface="Arial" pitchFamily="34" charset="0"/>
                <a:cs typeface="Arial" pitchFamily="34" charset="0"/>
              </a:rPr>
            </a:b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Übersichtsseite</a:t>
            </a:r>
            <a:endParaRPr lang="de-DE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platzhalter 11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263181" cy="4370164"/>
          </a:xfrm>
        </p:spPr>
        <p:txBody>
          <a:bodyPr>
            <a:norm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aktuelle Informationen </a:t>
            </a:r>
            <a:b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zur Bewerbungssituation</a:t>
            </a:r>
          </a:p>
          <a:p>
            <a:pPr marL="446088" lvl="1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Zuständige Schule</a:t>
            </a:r>
          </a:p>
          <a:p>
            <a:pPr marL="446088" lvl="1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Bewerbungsziele </a:t>
            </a:r>
            <a:b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(bei Änderungen)</a:t>
            </a:r>
          </a:p>
          <a:p>
            <a:pPr marL="446088" lvl="1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Wahlfächer</a:t>
            </a:r>
            <a:b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(wenn Schule diese online abfragt)</a:t>
            </a:r>
          </a:p>
          <a:p>
            <a:pPr marL="446088" lvl="1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Verteilergebnis</a:t>
            </a:r>
            <a:b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(nach dem Verteilungslauf im Juli)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" t="75505" r="37258" b="3653"/>
          <a:stretch/>
        </p:blipFill>
        <p:spPr bwMode="auto">
          <a:xfrm>
            <a:off x="3720381" y="4797152"/>
            <a:ext cx="2723827" cy="82157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0381" y="1461681"/>
            <a:ext cx="4057312" cy="330001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785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467544" y="260648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2000" b="1" dirty="0">
                <a:latin typeface="Arial" pitchFamily="34" charset="0"/>
                <a:cs typeface="Arial" pitchFamily="34" charset="0"/>
              </a:rPr>
              <a:t>4. BewO - Vom Zugang zur Schulplatzinformation:</a:t>
            </a:r>
            <a:br>
              <a:rPr lang="de-DE" sz="2000" b="1" dirty="0">
                <a:latin typeface="Arial" pitchFamily="34" charset="0"/>
                <a:cs typeface="Arial" pitchFamily="34" charset="0"/>
              </a:rPr>
            </a:b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Schulplatzinformation</a:t>
            </a:r>
            <a:endParaRPr lang="de-DE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platzhalter 11"/>
          <p:cNvSpPr txBox="1">
            <a:spLocks/>
          </p:cNvSpPr>
          <p:nvPr/>
        </p:nvSpPr>
        <p:spPr>
          <a:xfrm>
            <a:off x="457200" y="1435100"/>
            <a:ext cx="8291264" cy="141783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BewO einloggen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Online in der Übersicht auf den Button „</a:t>
            </a:r>
            <a:r>
              <a:rPr lang="de-D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Verteilergebnis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“ klicken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Schreiben enthält evtl. Anlagen (Dokumentenlinks)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53" y="2708920"/>
            <a:ext cx="7084342" cy="2808312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13076"/>
            <a:ext cx="7597997" cy="2304256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96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467544" y="260648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2000" b="1" dirty="0">
                <a:latin typeface="Arial" pitchFamily="34" charset="0"/>
                <a:cs typeface="Arial" pitchFamily="34" charset="0"/>
              </a:rPr>
              <a:t>4. BewO - Vom Zugang zur Schulplatzinformation:</a:t>
            </a:r>
            <a:br>
              <a:rPr lang="de-DE" sz="2000" b="1" dirty="0">
                <a:latin typeface="Arial" pitchFamily="34" charset="0"/>
                <a:cs typeface="Arial" pitchFamily="34" charset="0"/>
              </a:rPr>
            </a:br>
            <a:r>
              <a:rPr lang="de-DE" sz="2000" b="1" dirty="0">
                <a:latin typeface="Arial" pitchFamily="34" charset="0"/>
                <a:cs typeface="Arial" pitchFamily="34" charset="0"/>
              </a:rPr>
              <a:t>Wahlfächer</a:t>
            </a:r>
            <a:endParaRPr lang="de-DE" sz="2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platzhalter 11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8291264" cy="1345827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BewO einloggen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Online in der Übersicht auf den Button „</a:t>
            </a:r>
            <a:r>
              <a:rPr lang="de-D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Wahlfächer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“ klicken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Wahlfächer eingeben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08920"/>
            <a:ext cx="6921841" cy="2670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5580112" y="3501008"/>
            <a:ext cx="93610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59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467544" y="260648"/>
            <a:ext cx="8280920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2000" b="1" dirty="0">
                <a:latin typeface="Arial" pitchFamily="34" charset="0"/>
                <a:cs typeface="Arial" pitchFamily="34" charset="0"/>
              </a:rPr>
              <a:t>4. BewO 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– Bei Problemen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Passwort vergessen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BewO – Anmeldeseite:</a:t>
            </a:r>
          </a:p>
          <a:p>
            <a:pPr marL="0" indent="0">
              <a:buNone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E-Mail-Adresse eingeben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Link in E-Mail bestätigen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Passwort ändern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Zuständige Schule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Inhaltsplatzhalter 7"/>
          <p:cNvSpPr>
            <a:spLocks noGrp="1"/>
          </p:cNvSpPr>
          <p:nvPr>
            <p:ph sz="quarter" idx="4"/>
          </p:nvPr>
        </p:nvSpPr>
        <p:spPr>
          <a:xfrm>
            <a:off x="4614217" y="2103938"/>
            <a:ext cx="4041775" cy="3951288"/>
          </a:xfrm>
        </p:spPr>
        <p:txBody>
          <a:bodyPr>
            <a:normAutofit/>
          </a:bodyPr>
          <a:lstStyle/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 BewO einloggen</a:t>
            </a:r>
          </a:p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Auf der Überblickseite steht die aktuell zuständige Schule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698" y="2783438"/>
            <a:ext cx="3702508" cy="1296144"/>
          </a:xfrm>
          <a:prstGeom prst="rect">
            <a:avLst/>
          </a:prstGeom>
        </p:spPr>
      </p:pic>
      <p:sp>
        <p:nvSpPr>
          <p:cNvPr id="9" name="Pfeil nach links 8"/>
          <p:cNvSpPr/>
          <p:nvPr/>
        </p:nvSpPr>
        <p:spPr>
          <a:xfrm rot="19070506">
            <a:off x="1473890" y="3383143"/>
            <a:ext cx="864096" cy="36959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4852" y="3356992"/>
            <a:ext cx="2414127" cy="183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9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hteck 3"/>
          <p:cNvSpPr>
            <a:spLocks noChangeArrowheads="1"/>
          </p:cNvSpPr>
          <p:nvPr/>
        </p:nvSpPr>
        <p:spPr bwMode="auto">
          <a:xfrm>
            <a:off x="468313" y="260350"/>
            <a:ext cx="8280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de-DE" altLang="de-DE" sz="2000" b="1" dirty="0">
                <a:latin typeface="Arial" pitchFamily="34" charset="0"/>
                <a:cs typeface="Arial" pitchFamily="34" charset="0"/>
              </a:rPr>
              <a:t>5</a:t>
            </a:r>
            <a:r>
              <a:rPr lang="de-DE" altLang="de-DE" sz="2000" b="1" dirty="0" smtClean="0">
                <a:latin typeface="Arial" pitchFamily="34" charset="0"/>
                <a:cs typeface="Arial" pitchFamily="34" charset="0"/>
              </a:rPr>
              <a:t>. BewO -  Wichtige Hinweise</a:t>
            </a:r>
            <a:endParaRPr lang="de-DE" altLang="de-DE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feld 4"/>
          <p:cNvSpPr txBox="1">
            <a:spLocks noChangeArrowheads="1"/>
          </p:cNvSpPr>
          <p:nvPr/>
        </p:nvSpPr>
        <p:spPr bwMode="auto">
          <a:xfrm>
            <a:off x="468312" y="981075"/>
            <a:ext cx="8352159" cy="457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742950" lvl="1" indent="-285750">
              <a:lnSpc>
                <a:spcPct val="150000"/>
              </a:lnSpc>
              <a:spcBef>
                <a:spcPct val="30000"/>
              </a:spcBef>
              <a:buSzPct val="90000"/>
              <a:buFont typeface="Arial" panose="020B0604020202020204" pitchFamily="34" charset="0"/>
              <a:buChar char="•"/>
            </a:pPr>
            <a:r>
              <a:rPr lang="de-DE" altLang="de-DE" sz="1800" b="1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Erziehungsberechtigte</a:t>
            </a:r>
            <a:r>
              <a:rPr lang="de-DE" altLang="de-DE" sz="18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 müssen Aufnahmeantrag </a:t>
            </a:r>
            <a:r>
              <a:rPr lang="de-DE" altLang="de-DE" sz="1800" b="1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unterschreiben </a:t>
            </a:r>
          </a:p>
          <a:p>
            <a:pPr marL="742950" lvl="1" indent="-285750">
              <a:lnSpc>
                <a:spcPct val="150000"/>
              </a:lnSpc>
              <a:spcBef>
                <a:spcPct val="30000"/>
              </a:spcBef>
              <a:buSzPct val="90000"/>
              <a:buFont typeface="Arial" panose="020B0604020202020204" pitchFamily="34" charset="0"/>
              <a:buChar char="•"/>
            </a:pPr>
            <a:r>
              <a:rPr lang="de-DE" altLang="de-DE" sz="1800" b="1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Abgabe</a:t>
            </a:r>
            <a:r>
              <a:rPr lang="de-DE" altLang="de-DE" sz="18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 des  </a:t>
            </a:r>
            <a:r>
              <a:rPr lang="de-DE" altLang="de-DE" sz="1800" b="1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Aufnahmeantrags und der notwendigen Unterlagen</a:t>
            </a:r>
            <a:r>
              <a:rPr lang="de-DE" altLang="de-DE" sz="18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 an der beruflichen Schule erster Priorität ist Voraussetzung für die Teilnahme am Bewerbungsverfahren </a:t>
            </a:r>
          </a:p>
          <a:p>
            <a:pPr marL="742950" lvl="1" indent="-285750">
              <a:lnSpc>
                <a:spcPct val="150000"/>
              </a:lnSpc>
              <a:spcBef>
                <a:spcPct val="30000"/>
              </a:spcBef>
              <a:buSzPct val="90000"/>
              <a:buFont typeface="Arial" panose="020B0604020202020204" pitchFamily="34" charset="0"/>
              <a:buChar char="•"/>
            </a:pPr>
            <a:r>
              <a:rPr lang="de-DE" altLang="de-DE" sz="1800" b="1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Versand</a:t>
            </a:r>
            <a:r>
              <a:rPr lang="de-DE" altLang="de-DE" sz="18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de-DE" altLang="de-DE" sz="1800" dirty="0">
                <a:latin typeface="Arial" pitchFamily="34" charset="0"/>
                <a:ea typeface="SimSun" pitchFamily="2" charset="-122"/>
                <a:cs typeface="Arial" pitchFamily="34" charset="0"/>
              </a:rPr>
              <a:t>von Informationen zum Stand der Bewerbung und der Schul-platzvergabe </a:t>
            </a:r>
            <a:r>
              <a:rPr lang="de-DE" altLang="de-DE" sz="18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erfolgt an </a:t>
            </a:r>
            <a:r>
              <a:rPr lang="de-DE" altLang="de-DE" sz="1800" dirty="0">
                <a:latin typeface="Arial" pitchFamily="34" charset="0"/>
                <a:ea typeface="SimSun" pitchFamily="2" charset="-122"/>
                <a:cs typeface="Arial" pitchFamily="34" charset="0"/>
              </a:rPr>
              <a:t>die </a:t>
            </a:r>
            <a:r>
              <a:rPr lang="de-DE" altLang="de-DE" sz="18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angegebenen </a:t>
            </a:r>
            <a:r>
              <a:rPr lang="de-DE" altLang="de-DE" sz="1800" b="1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E-Mail-Adressen </a:t>
            </a:r>
            <a:r>
              <a:rPr lang="de-DE" altLang="de-DE" sz="18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(Benutzerdaten und ggf. Erziehungsberechtigte)</a:t>
            </a:r>
            <a:endParaRPr lang="de-DE" altLang="de-DE" sz="1800" dirty="0"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marL="742950" lvl="1" indent="-285750">
              <a:lnSpc>
                <a:spcPct val="150000"/>
              </a:lnSpc>
              <a:spcBef>
                <a:spcPct val="30000"/>
              </a:spcBef>
              <a:buSzPct val="90000"/>
              <a:buFont typeface="Arial" panose="020B0604020202020204" pitchFamily="34" charset="0"/>
              <a:buChar char="•"/>
            </a:pPr>
            <a:r>
              <a:rPr lang="de-DE" altLang="de-DE" sz="1800" b="1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Anwesenheit am Aufnahmetag </a:t>
            </a:r>
            <a:r>
              <a:rPr lang="de-DE" altLang="de-DE" sz="1800" dirty="0">
                <a:latin typeface="Arial" pitchFamily="34" charset="0"/>
                <a:ea typeface="SimSun" pitchFamily="2" charset="-122"/>
                <a:cs typeface="Arial" pitchFamily="34" charset="0"/>
              </a:rPr>
              <a:t>notwendig (persönlich oder Vertreter/in)</a:t>
            </a:r>
          </a:p>
          <a:p>
            <a:pPr marL="742950" lvl="1" indent="-285750">
              <a:lnSpc>
                <a:spcPct val="150000"/>
              </a:lnSpc>
              <a:spcBef>
                <a:spcPct val="30000"/>
              </a:spcBef>
              <a:buSzPct val="90000"/>
              <a:buFont typeface="Arial" panose="020B0604020202020204" pitchFamily="34" charset="0"/>
              <a:buChar char="•"/>
            </a:pPr>
            <a:r>
              <a:rPr lang="de-DE" altLang="de-DE" sz="18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Werden die Aufnahmevoraussetzungen für kein gewünschtes Bildungsziel erfüllt, versendet die zuständige Schule eine </a:t>
            </a:r>
            <a:r>
              <a:rPr lang="de-DE" altLang="de-DE" sz="1800" b="1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Absage.</a:t>
            </a:r>
          </a:p>
        </p:txBody>
      </p:sp>
    </p:spTree>
    <p:extLst>
      <p:ext uri="{BB962C8B-B14F-4D97-AF65-F5344CB8AC3E}">
        <p14:creationId xmlns:p14="http://schemas.microsoft.com/office/powerpoint/2010/main" val="8791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413853" y="942975"/>
            <a:ext cx="8208912" cy="416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150000"/>
              </a:lnSpc>
              <a:spcBef>
                <a:spcPct val="30000"/>
              </a:spcBef>
              <a:buSzPct val="90000"/>
              <a:buFont typeface="Arial" panose="020B0604020202020204" pitchFamily="34" charset="0"/>
              <a:buChar char="•"/>
            </a:pPr>
            <a:r>
              <a:rPr lang="de-D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Speicherung der Bewerberdaten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nach jedem Schritt, so dass eine schrittweise Eingabe der Daten möglich ist </a:t>
            </a:r>
          </a:p>
          <a:p>
            <a:pPr marL="742950" lvl="1" indent="-285750">
              <a:lnSpc>
                <a:spcPct val="150000"/>
              </a:lnSpc>
              <a:spcBef>
                <a:spcPct val="30000"/>
              </a:spcBef>
              <a:buSzPct val="90000"/>
              <a:buFont typeface="Arial" panose="020B0604020202020204" pitchFamily="34" charset="0"/>
              <a:buChar char="•"/>
            </a:pPr>
            <a:r>
              <a:rPr lang="de-DE" altLang="de-DE" sz="1800" b="1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Online-Änderung </a:t>
            </a:r>
            <a:r>
              <a:rPr lang="de-DE" altLang="de-DE" sz="1800" b="1" dirty="0">
                <a:latin typeface="Arial" pitchFamily="34" charset="0"/>
                <a:ea typeface="SimSun" pitchFamily="2" charset="-122"/>
                <a:cs typeface="Arial" pitchFamily="34" charset="0"/>
              </a:rPr>
              <a:t>der Bewerberdaten</a:t>
            </a:r>
            <a:r>
              <a:rPr lang="de-DE" altLang="de-DE" sz="1800" dirty="0">
                <a:latin typeface="Arial" pitchFamily="34" charset="0"/>
                <a:ea typeface="SimSun" pitchFamily="2" charset="-122"/>
                <a:cs typeface="Arial" pitchFamily="34" charset="0"/>
              </a:rPr>
              <a:t> nur bis </a:t>
            </a:r>
            <a:r>
              <a:rPr lang="de-DE" altLang="de-DE" sz="18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zum Ausdruck „Abzugebender Ausdruck“ (vorab Probeausdruck möglich)</a:t>
            </a:r>
            <a:endParaRPr lang="de-DE" altLang="de-DE" sz="1800" dirty="0"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marL="742950" lvl="1" indent="-285750">
              <a:lnSpc>
                <a:spcPct val="150000"/>
              </a:lnSpc>
              <a:spcBef>
                <a:spcPct val="30000"/>
              </a:spcBef>
              <a:buSzPct val="90000"/>
              <a:buFont typeface="Arial" panose="020B0604020202020204" pitchFamily="34" charset="0"/>
              <a:buChar char="•"/>
            </a:pPr>
            <a:r>
              <a:rPr lang="de-DE" altLang="de-DE" sz="1800" b="1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Änderung </a:t>
            </a:r>
            <a:r>
              <a:rPr lang="de-DE" altLang="de-DE" sz="1800" b="1" dirty="0">
                <a:latin typeface="Arial" pitchFamily="34" charset="0"/>
                <a:ea typeface="SimSun" pitchFamily="2" charset="-122"/>
                <a:cs typeface="Arial" pitchFamily="34" charset="0"/>
              </a:rPr>
              <a:t>der Prioritäten </a:t>
            </a:r>
            <a:endParaRPr lang="de-DE" altLang="de-DE" sz="1800" b="1" dirty="0" smtClean="0"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marL="1200150" lvl="2" indent="-285750">
              <a:lnSpc>
                <a:spcPct val="150000"/>
              </a:lnSpc>
              <a:spcBef>
                <a:spcPct val="30000"/>
              </a:spcBef>
              <a:buSzPct val="90000"/>
              <a:buFont typeface="Arial" panose="020B0604020202020204" pitchFamily="34" charset="0"/>
              <a:buChar char="•"/>
            </a:pPr>
            <a:r>
              <a:rPr lang="de-DE" altLang="de-DE" sz="1800" b="1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vor </a:t>
            </a:r>
            <a:r>
              <a:rPr lang="de-DE" altLang="de-DE" sz="1800" b="1" dirty="0">
                <a:latin typeface="Arial" pitchFamily="34" charset="0"/>
                <a:ea typeface="SimSun" pitchFamily="2" charset="-122"/>
                <a:cs typeface="Arial" pitchFamily="34" charset="0"/>
              </a:rPr>
              <a:t>dem </a:t>
            </a:r>
            <a:r>
              <a:rPr lang="de-DE" altLang="de-DE" sz="1800" b="1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1. März online </a:t>
            </a:r>
            <a:r>
              <a:rPr lang="de-DE" altLang="de-DE" sz="18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möglich, solange die Bewerbung noch nicht endgültig ausgedruckt wurde</a:t>
            </a:r>
          </a:p>
          <a:p>
            <a:pPr marL="1200150" lvl="2" indent="-285750">
              <a:lnSpc>
                <a:spcPct val="150000"/>
              </a:lnSpc>
              <a:spcBef>
                <a:spcPct val="30000"/>
              </a:spcBef>
              <a:buSzPct val="90000"/>
              <a:buFont typeface="Arial" panose="020B0604020202020204" pitchFamily="34" charset="0"/>
              <a:buChar char="•"/>
            </a:pPr>
            <a:r>
              <a:rPr lang="de-DE" altLang="de-DE" sz="1800" b="1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nach </a:t>
            </a:r>
            <a:r>
              <a:rPr lang="de-DE" altLang="de-DE" sz="1800" b="1" dirty="0">
                <a:latin typeface="Arial" pitchFamily="34" charset="0"/>
                <a:ea typeface="SimSun" pitchFamily="2" charset="-122"/>
                <a:cs typeface="Arial" pitchFamily="34" charset="0"/>
              </a:rPr>
              <a:t>dem 1. März </a:t>
            </a:r>
            <a:r>
              <a:rPr lang="de-DE" altLang="de-DE" sz="18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durch Bewerber/in </a:t>
            </a:r>
            <a:r>
              <a:rPr lang="de-DE" altLang="de-DE" sz="1800" dirty="0">
                <a:latin typeface="Arial" pitchFamily="34" charset="0"/>
                <a:ea typeface="SimSun" pitchFamily="2" charset="-122"/>
                <a:cs typeface="Arial" pitchFamily="34" charset="0"/>
              </a:rPr>
              <a:t>bzw. </a:t>
            </a:r>
            <a:r>
              <a:rPr lang="de-DE" altLang="de-DE" sz="18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Erziehungsberechtigte nur persönlich </a:t>
            </a:r>
            <a:r>
              <a:rPr lang="de-DE" altLang="de-DE" sz="1800" dirty="0">
                <a:latin typeface="Arial" pitchFamily="34" charset="0"/>
                <a:ea typeface="SimSun" pitchFamily="2" charset="-122"/>
                <a:cs typeface="Arial" pitchFamily="34" charset="0"/>
              </a:rPr>
              <a:t>an einer der </a:t>
            </a:r>
            <a:r>
              <a:rPr lang="de-DE" altLang="de-DE" sz="18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ausgewählten BewO-Schulen möglich</a:t>
            </a:r>
            <a:endParaRPr lang="de-DE" altLang="de-DE" sz="1800" b="1" dirty="0"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3" name="Rechteck 3"/>
          <p:cNvSpPr>
            <a:spLocks noChangeArrowheads="1"/>
          </p:cNvSpPr>
          <p:nvPr/>
        </p:nvSpPr>
        <p:spPr bwMode="auto">
          <a:xfrm>
            <a:off x="468313" y="260350"/>
            <a:ext cx="8280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de-DE" altLang="de-DE" sz="2000" b="1" dirty="0">
                <a:latin typeface="Arial" pitchFamily="34" charset="0"/>
                <a:cs typeface="Arial" pitchFamily="34" charset="0"/>
              </a:rPr>
              <a:t>5</a:t>
            </a:r>
            <a:r>
              <a:rPr lang="de-DE" altLang="de-DE" sz="2000" b="1" dirty="0" smtClean="0">
                <a:latin typeface="Arial" pitchFamily="34" charset="0"/>
                <a:cs typeface="Arial" pitchFamily="34" charset="0"/>
              </a:rPr>
              <a:t>. BewO -  Wichtige Hinweise</a:t>
            </a:r>
            <a:endParaRPr lang="de-DE" altLang="de-DE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73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hteck 3"/>
          <p:cNvSpPr>
            <a:spLocks noChangeArrowheads="1"/>
          </p:cNvSpPr>
          <p:nvPr/>
        </p:nvSpPr>
        <p:spPr bwMode="auto">
          <a:xfrm>
            <a:off x="468313" y="260350"/>
            <a:ext cx="8280400" cy="496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de-DE" altLang="de-DE" sz="2000" b="1" dirty="0">
                <a:latin typeface="Arial" pitchFamily="34" charset="0"/>
                <a:cs typeface="Arial" pitchFamily="34" charset="0"/>
              </a:rPr>
              <a:t>6</a:t>
            </a:r>
            <a:r>
              <a:rPr lang="de-DE" altLang="de-DE" sz="20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de-DE" altLang="de-DE" sz="2000" b="1" dirty="0">
                <a:latin typeface="Arial" pitchFamily="34" charset="0"/>
                <a:cs typeface="Arial" pitchFamily="34" charset="0"/>
              </a:rPr>
              <a:t>Fragen und Probleme – an wen wenden Sie sich</a:t>
            </a:r>
            <a:r>
              <a:rPr lang="de-DE" altLang="de-DE" sz="2000" b="1" dirty="0" smtClean="0">
                <a:latin typeface="Arial" pitchFamily="34" charset="0"/>
                <a:cs typeface="Arial" pitchFamily="34" charset="0"/>
              </a:rPr>
              <a:t>?</a:t>
            </a:r>
            <a:endParaRPr lang="de-DE" altLang="de-DE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feld 4"/>
          <p:cNvSpPr txBox="1">
            <a:spLocks noChangeArrowheads="1"/>
          </p:cNvSpPr>
          <p:nvPr/>
        </p:nvSpPr>
        <p:spPr bwMode="auto">
          <a:xfrm>
            <a:off x="848441" y="1011430"/>
            <a:ext cx="7488832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lvl="1">
              <a:lnSpc>
                <a:spcPct val="150000"/>
              </a:lnSpc>
              <a:spcBef>
                <a:spcPct val="30000"/>
              </a:spcBef>
              <a:buSzPct val="90000"/>
              <a:buFont typeface="Arial" panose="020B0604020202020204" pitchFamily="34" charset="0"/>
              <a:buChar char="•"/>
            </a:pPr>
            <a:r>
              <a:rPr lang="de-DE" altLang="de-DE" sz="20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Bis zur Vergabe des vorläufigen Schulplatzes im März wenden Sie sich bei Fragen und Problemen zunächst an die berufliche Schule Ihrer ersten Priorität.</a:t>
            </a:r>
          </a:p>
          <a:p>
            <a:pPr lvl="1">
              <a:lnSpc>
                <a:spcPct val="150000"/>
              </a:lnSpc>
              <a:spcBef>
                <a:spcPct val="30000"/>
              </a:spcBef>
              <a:buSzPct val="90000"/>
              <a:buFont typeface="Arial" panose="020B0604020202020204" pitchFamily="34" charset="0"/>
              <a:buChar char="•"/>
            </a:pPr>
            <a:r>
              <a:rPr lang="de-DE" altLang="de-DE" sz="20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Danach ist die berufliche Schule für Sie zuständig, an der Sie einen vorläufigen Schulplatz erhalten haben. </a:t>
            </a:r>
          </a:p>
          <a:p>
            <a:pPr lvl="1">
              <a:lnSpc>
                <a:spcPct val="150000"/>
              </a:lnSpc>
              <a:spcBef>
                <a:spcPct val="30000"/>
              </a:spcBef>
              <a:buSzPct val="90000"/>
              <a:buFont typeface="Arial" panose="020B0604020202020204" pitchFamily="34" charset="0"/>
              <a:buChar char="•"/>
            </a:pPr>
            <a:r>
              <a:rPr lang="de-DE" altLang="de-DE" sz="20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Wenn Sie keinen vorläufigen Schulplatz erhalten haben, ist weiterhin die beruflichen Schule der ersten Priorität für Sie zuständig. </a:t>
            </a:r>
          </a:p>
          <a:p>
            <a:pPr lvl="1">
              <a:lnSpc>
                <a:spcPct val="150000"/>
              </a:lnSpc>
              <a:spcBef>
                <a:spcPct val="30000"/>
              </a:spcBef>
              <a:buSzPct val="90000"/>
              <a:buFont typeface="Arial" panose="020B0604020202020204" pitchFamily="34" charset="0"/>
              <a:buChar char="•"/>
            </a:pPr>
            <a:r>
              <a:rPr lang="de-DE" altLang="de-DE" sz="20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Die zuständige beruliche Schule ist nach dem Einloggen in BewO auf der Überblickseite online sichtbar</a:t>
            </a:r>
          </a:p>
        </p:txBody>
      </p:sp>
    </p:spTree>
    <p:extLst>
      <p:ext uri="{BB962C8B-B14F-4D97-AF65-F5344CB8AC3E}">
        <p14:creationId xmlns:p14="http://schemas.microsoft.com/office/powerpoint/2010/main" val="284669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4"/>
          <p:cNvSpPr txBox="1">
            <a:spLocks noChangeArrowheads="1"/>
          </p:cNvSpPr>
          <p:nvPr/>
        </p:nvSpPr>
        <p:spPr bwMode="auto">
          <a:xfrm>
            <a:off x="755576" y="980728"/>
            <a:ext cx="7488832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lvl="1">
              <a:lnSpc>
                <a:spcPct val="150000"/>
              </a:lnSpc>
              <a:spcBef>
                <a:spcPct val="30000"/>
              </a:spcBef>
              <a:buSzPct val="90000"/>
              <a:buFont typeface="Arial" panose="020B0604020202020204" pitchFamily="34" charset="0"/>
              <a:buChar char="•"/>
            </a:pPr>
            <a:endParaRPr lang="de-DE" altLang="de-DE" sz="2000" b="1" dirty="0" smtClean="0"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lvl="1">
              <a:lnSpc>
                <a:spcPct val="150000"/>
              </a:lnSpc>
              <a:spcBef>
                <a:spcPct val="30000"/>
              </a:spcBef>
              <a:buSzPct val="90000"/>
              <a:buFont typeface="Arial" panose="020B0604020202020204" pitchFamily="34" charset="0"/>
              <a:buChar char="•"/>
            </a:pPr>
            <a:endParaRPr lang="de-DE" altLang="de-DE" sz="2000" b="1" dirty="0"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lvl="1">
              <a:lnSpc>
                <a:spcPct val="150000"/>
              </a:lnSpc>
              <a:spcBef>
                <a:spcPct val="30000"/>
              </a:spcBef>
              <a:buSzPct val="90000"/>
              <a:buFont typeface="Arial" panose="020B0604020202020204" pitchFamily="34" charset="0"/>
              <a:buChar char="•"/>
            </a:pPr>
            <a:endParaRPr lang="de-DE" altLang="de-DE" sz="2000" b="1" dirty="0" smtClean="0"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marL="457200" lvl="1" indent="0" algn="ctr">
              <a:lnSpc>
                <a:spcPct val="150000"/>
              </a:lnSpc>
              <a:spcBef>
                <a:spcPct val="30000"/>
              </a:spcBef>
              <a:buSzPct val="90000"/>
            </a:pPr>
            <a:r>
              <a:rPr lang="de-DE" altLang="de-DE" sz="2000" b="1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Vielen Dank für Ihre Aufmerksamkeit!</a:t>
            </a:r>
          </a:p>
          <a:p>
            <a:pPr marL="457200" lvl="1" indent="0">
              <a:lnSpc>
                <a:spcPct val="150000"/>
              </a:lnSpc>
              <a:spcBef>
                <a:spcPct val="30000"/>
              </a:spcBef>
              <a:buSzPct val="90000"/>
            </a:pPr>
            <a:endParaRPr lang="de-DE" altLang="de-DE" sz="2000" b="1" dirty="0" smtClean="0"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56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467544" y="260648"/>
            <a:ext cx="82809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2000" b="1" dirty="0">
                <a:latin typeface="Arial" pitchFamily="34" charset="0"/>
                <a:cs typeface="Arial" pitchFamily="34" charset="0"/>
              </a:rPr>
              <a:t>1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. Grundlegende Informationen zu BewO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560772" y="1019009"/>
            <a:ext cx="8331708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/>
              <a:buChar char="à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altLang="en-US" sz="1800" b="1" dirty="0" smtClean="0">
                <a:latin typeface="Arial" pitchFamily="34" charset="0"/>
                <a:ea typeface="SimSun" pitchFamily="2" charset="-122"/>
                <a:cs typeface="Arial" pitchFamily="34" charset="0"/>
                <a:sym typeface="Wingdings" pitchFamily="2" charset="2"/>
              </a:rPr>
              <a:t>Vereinfachung des Anmeldeverfahrens und der Schulplatzvergabe:</a:t>
            </a:r>
          </a:p>
          <a:p>
            <a:pPr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de-DE" altLang="en-US" sz="1800" b="1" dirty="0" smtClean="0">
              <a:latin typeface="Arial" pitchFamily="34" charset="0"/>
              <a:ea typeface="SimSun" pitchFamily="2" charset="-122"/>
              <a:cs typeface="Arial" pitchFamily="34" charset="0"/>
              <a:sym typeface="Wingdings" pitchFamily="2" charset="2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altLang="en-US" sz="1800" b="1" dirty="0" smtClean="0">
                <a:latin typeface="Arial" pitchFamily="34" charset="0"/>
                <a:ea typeface="SimSun" pitchFamily="2" charset="-122"/>
                <a:cs typeface="Arial" pitchFamily="34" charset="0"/>
                <a:sym typeface="Wingdings" pitchFamily="2" charset="2"/>
              </a:rPr>
              <a:t>Online-Bewerbung unter </a:t>
            </a:r>
            <a:r>
              <a:rPr lang="de-DE" sz="1800" b="1" u="sng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www.schule-in-bw.de/bewo</a:t>
            </a:r>
            <a:r>
              <a:rPr lang="de-DE" sz="1800" b="1" dirty="0"/>
              <a:t> </a:t>
            </a:r>
            <a:endParaRPr lang="de-DE" sz="1800" b="1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e-DE" altLang="en-US" sz="1800" b="1" dirty="0">
              <a:latin typeface="Arial" pitchFamily="34" charset="0"/>
              <a:ea typeface="SimSun" pitchFamily="2" charset="-122"/>
              <a:cs typeface="Arial" pitchFamily="34" charset="0"/>
              <a:sym typeface="Wingdings" pitchFamily="2" charset="2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altLang="en-US" sz="1800" dirty="0" smtClean="0">
                <a:latin typeface="Arial" pitchFamily="34" charset="0"/>
                <a:ea typeface="SimSun" pitchFamily="2" charset="-122"/>
                <a:cs typeface="Arial" pitchFamily="34" charset="0"/>
                <a:sym typeface="Wingdings" pitchFamily="2" charset="2"/>
              </a:rPr>
              <a:t>Bewerbung </a:t>
            </a:r>
            <a:r>
              <a:rPr lang="de-DE" altLang="en-US" sz="1800" b="1" dirty="0">
                <a:latin typeface="Arial" pitchFamily="34" charset="0"/>
                <a:ea typeface="SimSun" pitchFamily="2" charset="-122"/>
                <a:cs typeface="Arial" pitchFamily="34" charset="0"/>
                <a:sym typeface="Wingdings" pitchFamily="2" charset="2"/>
              </a:rPr>
              <a:t>für mehrere Bildungsgänge an unterschiedlichen Schulen </a:t>
            </a:r>
            <a:r>
              <a:rPr lang="de-DE" altLang="en-US" sz="1800" dirty="0" smtClean="0">
                <a:latin typeface="Arial" pitchFamily="34" charset="0"/>
                <a:ea typeface="SimSun" pitchFamily="2" charset="-122"/>
                <a:cs typeface="Arial" pitchFamily="34" charset="0"/>
                <a:sym typeface="Wingdings" pitchFamily="2" charset="2"/>
              </a:rPr>
              <a:t>in einem Aufnahmeantrag 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altLang="en-US" sz="1800" dirty="0" smtClean="0">
                <a:latin typeface="Arial" pitchFamily="34" charset="0"/>
                <a:ea typeface="SimSun" pitchFamily="2" charset="-122"/>
                <a:cs typeface="Arial" pitchFamily="34" charset="0"/>
                <a:sym typeface="Wingdings" pitchFamily="2" charset="2"/>
              </a:rPr>
              <a:t>Angabe mehrerer „Wunsch-Schulplätze“ mit </a:t>
            </a:r>
            <a:r>
              <a:rPr lang="de-DE" altLang="en-US" sz="1800" b="1" dirty="0" smtClean="0">
                <a:latin typeface="Arial" pitchFamily="34" charset="0"/>
                <a:ea typeface="SimSun" pitchFamily="2" charset="-122"/>
                <a:cs typeface="Arial" pitchFamily="34" charset="0"/>
                <a:sym typeface="Wingdings" pitchFamily="2" charset="2"/>
              </a:rPr>
              <a:t>Prioritätenangabe,</a:t>
            </a:r>
            <a:r>
              <a:rPr lang="de-DE" altLang="en-US" sz="1800" dirty="0" smtClean="0">
                <a:latin typeface="Arial" pitchFamily="34" charset="0"/>
                <a:ea typeface="SimSun" pitchFamily="2" charset="-122"/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de-DE" sz="18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d.h. einer persönlichen Rangfolge der Bewerbungsziele</a:t>
            </a:r>
            <a:endParaRPr lang="de-DE" altLang="en-US" sz="1800" dirty="0" smtClean="0">
              <a:latin typeface="Arial" pitchFamily="34" charset="0"/>
              <a:ea typeface="SimSun" pitchFamily="2" charset="-122"/>
              <a:cs typeface="Arial" pitchFamily="34" charset="0"/>
              <a:sym typeface="Wingdings" panose="05000000000000000000" pitchFamily="2" charset="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altLang="en-US" sz="1800" b="1" dirty="0" smtClean="0">
                <a:latin typeface="Arial" pitchFamily="34" charset="0"/>
                <a:ea typeface="SimSun" pitchFamily="2" charset="-122"/>
                <a:cs typeface="Arial" pitchFamily="34" charset="0"/>
                <a:sym typeface="Wingdings" pitchFamily="2" charset="2"/>
              </a:rPr>
              <a:t>Information per E-Mail </a:t>
            </a:r>
            <a:r>
              <a:rPr lang="de-DE" altLang="en-US" sz="1800" dirty="0" smtClean="0">
                <a:latin typeface="Arial" pitchFamily="34" charset="0"/>
                <a:ea typeface="SimSun" pitchFamily="2" charset="-122"/>
                <a:cs typeface="Arial" pitchFamily="34" charset="0"/>
                <a:sym typeface="Wingdings" panose="05000000000000000000" pitchFamily="2" charset="2"/>
              </a:rPr>
              <a:t>über den aktuellen Stand der Bewerbung 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altLang="en-US" sz="1800" b="1" dirty="0" smtClean="0">
                <a:latin typeface="Arial" pitchFamily="34" charset="0"/>
                <a:ea typeface="SimSun" pitchFamily="2" charset="-122"/>
                <a:cs typeface="Arial" pitchFamily="34" charset="0"/>
                <a:sym typeface="Wingdings" panose="05000000000000000000" pitchFamily="2" charset="2"/>
              </a:rPr>
              <a:t>Aufnahme</a:t>
            </a:r>
            <a:r>
              <a:rPr lang="de-DE" altLang="en-US" sz="1800" dirty="0" smtClean="0">
                <a:latin typeface="Arial" pitchFamily="34" charset="0"/>
                <a:ea typeface="SimSun" pitchFamily="2" charset="-122"/>
                <a:cs typeface="Arial" pitchFamily="34" charset="0"/>
                <a:sym typeface="Wingdings" panose="05000000000000000000" pitchFamily="2" charset="2"/>
              </a:rPr>
              <a:t> an der beruflichen Schule noch </a:t>
            </a:r>
            <a:r>
              <a:rPr lang="de-DE" altLang="en-US" sz="1800" b="1" dirty="0" smtClean="0">
                <a:latin typeface="Arial" pitchFamily="34" charset="0"/>
                <a:ea typeface="SimSun" pitchFamily="2" charset="-122"/>
                <a:cs typeface="Arial" pitchFamily="34" charset="0"/>
                <a:sym typeface="Wingdings" panose="05000000000000000000" pitchFamily="2" charset="2"/>
              </a:rPr>
              <a:t>vor Beginn der Sommerferien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sz="1800" b="1" dirty="0">
                <a:latin typeface="Arial" pitchFamily="34" charset="0"/>
                <a:ea typeface="SimSun" pitchFamily="2" charset="-122"/>
                <a:cs typeface="Arial" pitchFamily="34" charset="0"/>
              </a:rPr>
              <a:t>Freibleibende Plätze werden im </a:t>
            </a:r>
            <a:r>
              <a:rPr lang="de-DE" sz="1800" b="1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Nachrückverfahren besetzt</a:t>
            </a:r>
            <a:endParaRPr lang="de-DE" altLang="en-US" sz="1800" b="1" dirty="0">
              <a:latin typeface="Arial" pitchFamily="34" charset="0"/>
              <a:ea typeface="SimSun" pitchFamily="2" charset="-122"/>
              <a:cs typeface="Arial" pitchFamily="34" charset="0"/>
              <a:sym typeface="Wingdings" panose="05000000000000000000" pitchFamily="2" charset="2"/>
            </a:endParaRPr>
          </a:p>
          <a:p>
            <a:pPr lvl="0"/>
            <a:endParaRPr lang="de-DE" sz="1800" b="1" u="sng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de-DE" altLang="en-US" sz="1800" dirty="0" smtClean="0">
              <a:latin typeface="Arial" pitchFamily="34" charset="0"/>
              <a:ea typeface="SimSun" pitchFamily="2" charset="-122"/>
              <a:cs typeface="Arial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7175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467544" y="260648"/>
            <a:ext cx="82809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2000" b="1" dirty="0">
                <a:latin typeface="Arial" pitchFamily="34" charset="0"/>
                <a:cs typeface="Arial" pitchFamily="34" charset="0"/>
              </a:rPr>
              <a:t>2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. Beteiligte Schulen und Bildungsgänge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560772" y="814646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/>
              <a:buChar char="à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altLang="en-US" sz="1800" dirty="0" smtClean="0">
                <a:latin typeface="Arial" pitchFamily="34" charset="0"/>
                <a:ea typeface="SimSun" pitchFamily="2" charset="-122"/>
                <a:cs typeface="Arial" pitchFamily="34" charset="0"/>
                <a:sym typeface="Wingdings" panose="05000000000000000000" pitchFamily="2" charset="2"/>
              </a:rPr>
              <a:t>Alle </a:t>
            </a:r>
            <a:r>
              <a:rPr lang="de-DE" altLang="en-US" sz="1800" b="1" i="1" dirty="0" smtClean="0">
                <a:latin typeface="Arial" pitchFamily="34" charset="0"/>
                <a:ea typeface="SimSun" pitchFamily="2" charset="-122"/>
                <a:cs typeface="Arial" pitchFamily="34" charset="0"/>
                <a:sym typeface="Wingdings" panose="05000000000000000000" pitchFamily="2" charset="2"/>
              </a:rPr>
              <a:t>öffentlichen</a:t>
            </a:r>
            <a:r>
              <a:rPr lang="de-DE" altLang="en-US" sz="1800" i="1" dirty="0" smtClean="0">
                <a:latin typeface="Arial" pitchFamily="34" charset="0"/>
                <a:ea typeface="SimSun" pitchFamily="2" charset="-122"/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de-DE" altLang="en-US" sz="1800" dirty="0" smtClean="0">
                <a:latin typeface="Arial" pitchFamily="34" charset="0"/>
                <a:ea typeface="SimSun" pitchFamily="2" charset="-122"/>
                <a:cs typeface="Arial" pitchFamily="34" charset="0"/>
                <a:sym typeface="Wingdings" panose="05000000000000000000" pitchFamily="2" charset="2"/>
              </a:rPr>
              <a:t>beruflichen Schulen in Baden-Württemberg bzw. den vier Regierungsbezirken Stuttgart, Tübingen, Karlsruhe und Freiburg</a:t>
            </a:r>
            <a:endParaRPr lang="de-DE" altLang="en-US" sz="1800" b="1" dirty="0" smtClean="0">
              <a:latin typeface="Arial" pitchFamily="34" charset="0"/>
              <a:ea typeface="SimSun" pitchFamily="2" charset="-122"/>
              <a:cs typeface="Arial" pitchFamily="34" charset="0"/>
              <a:sym typeface="Wingdings" pitchFamily="2" charset="2"/>
            </a:endParaRPr>
          </a:p>
        </p:txBody>
      </p:sp>
      <p:grpSp>
        <p:nvGrpSpPr>
          <p:cNvPr id="12" name="Gruppieren 11"/>
          <p:cNvGrpSpPr/>
          <p:nvPr/>
        </p:nvGrpSpPr>
        <p:grpSpPr>
          <a:xfrm>
            <a:off x="6395325" y="2348880"/>
            <a:ext cx="288032" cy="864096"/>
            <a:chOff x="6061811" y="-312085"/>
            <a:chExt cx="288032" cy="864096"/>
          </a:xfrm>
        </p:grpSpPr>
        <p:sp>
          <p:nvSpPr>
            <p:cNvPr id="10" name="Rechteck 9"/>
            <p:cNvSpPr/>
            <p:nvPr/>
          </p:nvSpPr>
          <p:spPr>
            <a:xfrm>
              <a:off x="6061811" y="-312085"/>
              <a:ext cx="288032" cy="144016"/>
            </a:xfrm>
            <a:prstGeom prst="rect">
              <a:avLst/>
            </a:prstGeom>
            <a:solidFill>
              <a:srgbClr val="FBCC55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" name="Rechteck 10"/>
            <p:cNvSpPr/>
            <p:nvPr/>
          </p:nvSpPr>
          <p:spPr>
            <a:xfrm>
              <a:off x="6061811" y="407995"/>
              <a:ext cx="288032" cy="144016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2"/>
            <a:ext cx="3914775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hteck 12"/>
          <p:cNvSpPr/>
          <p:nvPr/>
        </p:nvSpPr>
        <p:spPr>
          <a:xfrm>
            <a:off x="6429091" y="3790564"/>
            <a:ext cx="288032" cy="144016"/>
          </a:xfrm>
          <a:prstGeom prst="rect">
            <a:avLst/>
          </a:prstGeom>
          <a:solidFill>
            <a:srgbClr val="F26B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Rechteck 13"/>
          <p:cNvSpPr/>
          <p:nvPr/>
        </p:nvSpPr>
        <p:spPr>
          <a:xfrm>
            <a:off x="6446305" y="4524772"/>
            <a:ext cx="288032" cy="14401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Rechteck 14"/>
          <p:cNvSpPr/>
          <p:nvPr/>
        </p:nvSpPr>
        <p:spPr>
          <a:xfrm>
            <a:off x="6726100" y="2233027"/>
            <a:ext cx="208823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de-DE" sz="1600" dirty="0" smtClean="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Regierungsbezirk </a:t>
            </a:r>
          </a:p>
          <a:p>
            <a:pPr>
              <a:spcBef>
                <a:spcPts val="0"/>
              </a:spcBef>
            </a:pPr>
            <a:r>
              <a:rPr lang="de-DE" sz="1600" dirty="0" smtClean="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Stuttgart </a:t>
            </a:r>
            <a:br>
              <a:rPr lang="de-DE" sz="1600" dirty="0" smtClean="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</a:br>
            <a:endParaRPr lang="de-DE" sz="1600" dirty="0" smtClean="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de-DE" sz="1600" dirty="0" smtClean="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Regierungsbezirk</a:t>
            </a:r>
          </a:p>
          <a:p>
            <a:pPr>
              <a:spcBef>
                <a:spcPts val="0"/>
              </a:spcBef>
            </a:pPr>
            <a:r>
              <a:rPr lang="de-DE" sz="1600" dirty="0" smtClean="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Tübingen</a:t>
            </a:r>
          </a:p>
          <a:p>
            <a:pPr>
              <a:spcBef>
                <a:spcPts val="0"/>
              </a:spcBef>
            </a:pPr>
            <a:endParaRPr lang="de-DE" sz="1600" dirty="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de-DE" sz="1600" dirty="0" smtClean="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Regierungsbezirk </a:t>
            </a:r>
          </a:p>
          <a:p>
            <a:pPr>
              <a:spcBef>
                <a:spcPts val="0"/>
              </a:spcBef>
            </a:pPr>
            <a:r>
              <a:rPr lang="de-DE" sz="1600" dirty="0" smtClean="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Karlsruhe</a:t>
            </a:r>
          </a:p>
          <a:p>
            <a:pPr>
              <a:spcBef>
                <a:spcPts val="0"/>
              </a:spcBef>
            </a:pPr>
            <a:endParaRPr lang="de-DE" sz="1600" dirty="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de-DE" sz="1600" dirty="0" smtClean="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Regierungsbezirk</a:t>
            </a:r>
          </a:p>
          <a:p>
            <a:pPr>
              <a:spcBef>
                <a:spcPts val="0"/>
              </a:spcBef>
            </a:pPr>
            <a:r>
              <a:rPr lang="de-DE" sz="1600" dirty="0" smtClean="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Freiburg</a:t>
            </a:r>
          </a:p>
          <a:p>
            <a:endParaRPr lang="de-DE" sz="1600" b="1" dirty="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endParaRPr lang="de-DE" sz="1600" b="1" dirty="0" smtClean="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07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467544" y="260648"/>
            <a:ext cx="82809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2000" b="1" dirty="0">
                <a:latin typeface="Arial" pitchFamily="34" charset="0"/>
                <a:cs typeface="Arial" pitchFamily="34" charset="0"/>
              </a:rPr>
              <a:t>2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. Beteiligte Schulen und Bildungsgänge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560772" y="1019009"/>
            <a:ext cx="7848872" cy="4829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sz="1800" dirty="0" smtClean="0">
                <a:latin typeface="Arial" pitchFamily="34" charset="0"/>
                <a:cs typeface="Arial" pitchFamily="34" charset="0"/>
              </a:rPr>
              <a:t>Welche Bildungsgänge sind beteiligt?</a:t>
            </a:r>
          </a:p>
          <a:p>
            <a:pPr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sz="1800" dirty="0">
                <a:latin typeface="Arial" pitchFamily="34" charset="0"/>
                <a:cs typeface="Arial" pitchFamily="34" charset="0"/>
              </a:rPr>
              <a:t>	</a:t>
            </a:r>
            <a:r>
              <a:rPr lang="de-DE" sz="18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</a:t>
            </a:r>
            <a:r>
              <a:rPr lang="de-DE" sz="1800" b="1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alle 3-jährigen Beruflichen Gymnasien </a:t>
            </a:r>
            <a:r>
              <a:rPr lang="de-DE" sz="18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(WG, TG, BTG, AG, 	BTG, EG, SGG) mit den jeweiligen Schwerpunkten</a:t>
            </a:r>
          </a:p>
          <a:p>
            <a:pPr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sz="18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	</a:t>
            </a:r>
            <a:endParaRPr lang="de-DE" sz="1800" dirty="0" smtClean="0"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sz="18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	</a:t>
            </a:r>
            <a:r>
              <a:rPr lang="de-DE" sz="18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alle </a:t>
            </a:r>
            <a:r>
              <a:rPr lang="de-DE" sz="1800" b="1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Berufskollegs</a:t>
            </a:r>
            <a:r>
              <a:rPr lang="de-DE" sz="18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(BKs) </a:t>
            </a:r>
          </a:p>
          <a:p>
            <a:pPr marL="0" indent="0">
              <a:lnSpc>
                <a:spcPct val="150000"/>
              </a:lnSpc>
              <a:spcBef>
                <a:spcPct val="30000"/>
              </a:spcBef>
              <a:buSzPct val="90000"/>
            </a:pPr>
            <a:r>
              <a:rPr lang="de-DE" altLang="de-DE" sz="1800" b="1" dirty="0">
                <a:latin typeface="Arial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lang="de-DE" altLang="de-DE" sz="1800" b="1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außer</a:t>
            </a:r>
            <a:r>
              <a:rPr lang="de-DE" altLang="de-DE" sz="18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: </a:t>
            </a:r>
            <a:endParaRPr lang="de-DE" altLang="de-DE" sz="1800" dirty="0"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lvl="2">
              <a:spcBef>
                <a:spcPct val="30000"/>
              </a:spcBef>
              <a:buSzPct val="90000"/>
              <a:buFont typeface="Symbol" panose="05050102010706020507" pitchFamily="18" charset="2"/>
              <a:buChar char="-"/>
            </a:pPr>
            <a:r>
              <a:rPr lang="de-DE" altLang="de-DE" sz="1800" dirty="0">
                <a:latin typeface="Arial" pitchFamily="34" charset="0"/>
                <a:ea typeface="SimSun" pitchFamily="2" charset="-122"/>
                <a:cs typeface="Arial" pitchFamily="34" charset="0"/>
              </a:rPr>
              <a:t>Duale Berufskollegs (kaufmännisch/gewerblich)</a:t>
            </a:r>
          </a:p>
          <a:p>
            <a:pPr lvl="2">
              <a:spcBef>
                <a:spcPct val="30000"/>
              </a:spcBef>
              <a:buSzPct val="90000"/>
              <a:buFont typeface="Symbol" panose="05050102010706020507" pitchFamily="18" charset="2"/>
              <a:buChar char="-"/>
            </a:pPr>
            <a:r>
              <a:rPr lang="de-DE" altLang="en-US" sz="1800" dirty="0" smtClean="0">
                <a:latin typeface="Arial" pitchFamily="34" charset="0"/>
                <a:ea typeface="SimSun" pitchFamily="2" charset="-122"/>
                <a:cs typeface="Arial" pitchFamily="34" charset="0"/>
                <a:sym typeface="Wingdings" pitchFamily="2" charset="2"/>
              </a:rPr>
              <a:t>Einjähriges Berufskolleg </a:t>
            </a:r>
            <a:r>
              <a:rPr lang="de-DE" altLang="en-US" sz="1800" dirty="0">
                <a:latin typeface="Arial" pitchFamily="34" charset="0"/>
                <a:ea typeface="SimSun" pitchFamily="2" charset="-122"/>
                <a:cs typeface="Arial" pitchFamily="34" charset="0"/>
                <a:sym typeface="Wingdings" pitchFamily="2" charset="2"/>
              </a:rPr>
              <a:t>zum Erwerb der Fachhochschulreife </a:t>
            </a:r>
          </a:p>
          <a:p>
            <a:pPr lvl="2">
              <a:spcBef>
                <a:spcPct val="30000"/>
              </a:spcBef>
              <a:buSzPct val="90000"/>
              <a:buFont typeface="Symbol" panose="05050102010706020507" pitchFamily="18" charset="2"/>
              <a:buChar char="-"/>
            </a:pPr>
            <a:r>
              <a:rPr lang="de-DE" altLang="de-DE" sz="1800" dirty="0">
                <a:latin typeface="Arial" pitchFamily="34" charset="0"/>
                <a:ea typeface="SimSun" pitchFamily="2" charset="-122"/>
                <a:cs typeface="Arial" pitchFamily="34" charset="0"/>
              </a:rPr>
              <a:t>Fachschule für Sozialpädagogik (2BKSP, BKSPT, BKSPIT)</a:t>
            </a:r>
          </a:p>
          <a:p>
            <a:pPr lvl="2">
              <a:spcBef>
                <a:spcPct val="30000"/>
              </a:spcBef>
              <a:buSzPct val="90000"/>
              <a:buFont typeface="Symbol" panose="05050102010706020507" pitchFamily="18" charset="2"/>
              <a:buChar char="-"/>
            </a:pPr>
            <a:r>
              <a:rPr lang="de-DE" sz="1800" dirty="0">
                <a:latin typeface="Arial" pitchFamily="34" charset="0"/>
                <a:ea typeface="SimSun" pitchFamily="2" charset="-122"/>
                <a:cs typeface="Arial" pitchFamily="34" charset="0"/>
                <a:sym typeface="Wingdings" panose="05000000000000000000" pitchFamily="2" charset="2"/>
              </a:rPr>
              <a:t>BK für Grafik-Design (3BKGD)</a:t>
            </a:r>
            <a:endParaRPr lang="de-DE" sz="1800" dirty="0"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lvl="2">
              <a:spcBef>
                <a:spcPct val="30000"/>
              </a:spcBef>
              <a:buSzPct val="90000"/>
              <a:buFont typeface="Symbol" panose="05050102010706020507" pitchFamily="18" charset="2"/>
              <a:buChar char="-"/>
            </a:pPr>
            <a:r>
              <a:rPr lang="de-DE" altLang="de-DE" sz="18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BK </a:t>
            </a:r>
            <a:r>
              <a:rPr lang="de-DE" altLang="de-DE" sz="1800" dirty="0">
                <a:latin typeface="Arial" pitchFamily="34" charset="0"/>
                <a:ea typeface="SimSun" pitchFamily="2" charset="-122"/>
                <a:cs typeface="Arial" pitchFamily="34" charset="0"/>
              </a:rPr>
              <a:t>für Informatik (3BKI</a:t>
            </a:r>
            <a:r>
              <a:rPr lang="de-DE" altLang="de-DE" sz="18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), Böblingen</a:t>
            </a:r>
            <a:endParaRPr lang="de-DE" altLang="de-DE" sz="1800" dirty="0"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lvl="2">
              <a:spcBef>
                <a:spcPct val="30000"/>
              </a:spcBef>
              <a:buSzPct val="90000"/>
              <a:buFont typeface="Symbol" panose="05050102010706020507" pitchFamily="18" charset="2"/>
              <a:buChar char="-"/>
            </a:pPr>
            <a:r>
              <a:rPr lang="de-DE" altLang="de-DE" sz="1800" dirty="0">
                <a:latin typeface="Arial" pitchFamily="34" charset="0"/>
                <a:ea typeface="SimSun" pitchFamily="2" charset="-122"/>
                <a:cs typeface="Arial" pitchFamily="34" charset="0"/>
              </a:rPr>
              <a:t>BK Sport und Vereinsmanagement (3BKSVM</a:t>
            </a:r>
            <a:r>
              <a:rPr lang="de-DE" altLang="de-DE" sz="18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9551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827584" y="116632"/>
            <a:ext cx="88569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3. Ablaufplan für die Bewerbung mit BewO im Jahr 2022</a:t>
            </a:r>
            <a:endParaRPr lang="de-DE" sz="20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2482769773"/>
              </p:ext>
            </p:extLst>
          </p:nvPr>
        </p:nvGraphicFramePr>
        <p:xfrm>
          <a:off x="395536" y="1052736"/>
          <a:ext cx="849694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7354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827584" y="116632"/>
            <a:ext cx="88569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3. Ablaufplan für die Bewerbung mit BewO im Jahr 2022</a:t>
            </a:r>
            <a:endParaRPr lang="de-DE" sz="20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3714736875"/>
              </p:ext>
            </p:extLst>
          </p:nvPr>
        </p:nvGraphicFramePr>
        <p:xfrm>
          <a:off x="323528" y="980728"/>
          <a:ext cx="849694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1214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3"/>
          <p:cNvSpPr>
            <a:spLocks noChangeArrowheads="1"/>
          </p:cNvSpPr>
          <p:nvPr/>
        </p:nvSpPr>
        <p:spPr bwMode="auto">
          <a:xfrm>
            <a:off x="805880" y="259443"/>
            <a:ext cx="8280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de-DE" altLang="de-DE" sz="2000" b="1" dirty="0" smtClean="0">
                <a:latin typeface="Arial" pitchFamily="34" charset="0"/>
                <a:cs typeface="Arial" pitchFamily="34" charset="0"/>
              </a:rPr>
              <a:t>3. Ablauf aus Bewerbersicht</a:t>
            </a:r>
            <a:endParaRPr lang="de-DE" altLang="de-DE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805880" y="692696"/>
            <a:ext cx="7359494" cy="5996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tabLst>
                <a:tab pos="5830888" algn="l"/>
              </a:tabLst>
            </a:pPr>
            <a:r>
              <a:rPr lang="de-DE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ab 24. Januar bis 1. März 2022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5830888" algn="l"/>
              </a:tabLst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Antrag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online ausfüllen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und Probeausdruck erstellen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5830888" algn="l"/>
              </a:tabLst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ggf. Antrag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online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ändern und (endgültig) ausdrucken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5830888" algn="l"/>
              </a:tabLst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Aufnahmeantrag (ggf. von den Erziehungsberechtigen) unterschreiben lassen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5830888" algn="l"/>
              </a:tabLst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Bewerbungsunterlagen an Prio1-Schule abgeben (oder zuschicken)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5830888" algn="l"/>
              </a:tabLst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Ausnahmefällen: Bewerbungsunterlagen an weiteren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Schulen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abgeben (Beispiel: Bewerbung für ein Berufliches Gymnasium und für ein Berufskolleg, bei dem ein Praktikumsplatz benötigt wird)</a:t>
            </a:r>
          </a:p>
          <a:p>
            <a:pPr>
              <a:lnSpc>
                <a:spcPts val="2200"/>
              </a:lnSpc>
              <a:spcBef>
                <a:spcPts val="0"/>
              </a:spcBef>
              <a:tabLst>
                <a:tab pos="5830888" algn="l"/>
              </a:tabLst>
            </a:pPr>
            <a:endParaRPr lang="de-DE" sz="18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200"/>
              </a:lnSpc>
              <a:spcBef>
                <a:spcPts val="0"/>
              </a:spcBef>
              <a:tabLst>
                <a:tab pos="5830888" algn="l"/>
              </a:tabLst>
            </a:pPr>
            <a:r>
              <a:rPr lang="de-DE" sz="1800" u="sng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de-DE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ach dem 1. Verteilungslauf  (21. März – 25. März 2022)</a:t>
            </a:r>
            <a:endParaRPr lang="de-DE" sz="18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5830888" algn="l"/>
              </a:tabLst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schriftl. Benachrichtigung der Schule über Schulplatz.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5830888" algn="l"/>
              </a:tabLst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(optional: bei Zusage: Wunsch Wahlfächer online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eintragen)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5830888" algn="l"/>
              </a:tabLst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ggf. Prioritäten-Änderung / Datenänderung vor Ort an Schule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5830888" algn="l"/>
              </a:tabLst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ggf. Wahl weiterer Bewerbungsziele vor Ort an (neuer) Schule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  <a:tabLst>
                <a:tab pos="5830888" algn="l"/>
              </a:tabLst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Falls kein Interesse mehr an einem Schulplatz besteht: 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schriftliche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Abmeldung an zuständige Schule schicken</a:t>
            </a:r>
          </a:p>
        </p:txBody>
      </p:sp>
    </p:spTree>
    <p:extLst>
      <p:ext uri="{BB962C8B-B14F-4D97-AF65-F5344CB8AC3E}">
        <p14:creationId xmlns:p14="http://schemas.microsoft.com/office/powerpoint/2010/main" val="510146057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3"/>
          <p:cNvSpPr>
            <a:spLocks noChangeArrowheads="1"/>
          </p:cNvSpPr>
          <p:nvPr/>
        </p:nvSpPr>
        <p:spPr bwMode="auto">
          <a:xfrm>
            <a:off x="829265" y="230768"/>
            <a:ext cx="8280400" cy="496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de-DE" altLang="de-DE" sz="2000" b="1" dirty="0" smtClean="0">
                <a:latin typeface="Arial" pitchFamily="34" charset="0"/>
                <a:cs typeface="Arial" pitchFamily="34" charset="0"/>
              </a:rPr>
              <a:t>3. Ablauf aus Bewerbersicht</a:t>
            </a:r>
            <a:endParaRPr lang="de-DE" altLang="de-DE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827584" y="785673"/>
            <a:ext cx="7359494" cy="5068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spcBef>
                <a:spcPts val="0"/>
              </a:spcBef>
              <a:tabLst>
                <a:tab pos="5830888" algn="l"/>
              </a:tabLst>
            </a:pPr>
            <a:endParaRPr lang="de-DE" sz="18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200"/>
              </a:lnSpc>
              <a:spcBef>
                <a:spcPts val="0"/>
              </a:spcBef>
              <a:tabLst>
                <a:tab pos="5830888" algn="l"/>
              </a:tabLst>
            </a:pPr>
            <a:r>
              <a:rPr lang="de-DE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im Juli vor dem 2. Verteilungslauf</a:t>
            </a:r>
          </a:p>
          <a:p>
            <a:pPr marL="285750" indent="-285750">
              <a:lnSpc>
                <a:spcPts val="22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5830888" algn="l"/>
              </a:tabLst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fristgerechte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Vorlage des Zeugnisses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bzw. der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Endnoten an zuständiger Schule (ggf. vorher Notenauszug beantragen)</a:t>
            </a:r>
          </a:p>
          <a:p>
            <a:pPr>
              <a:lnSpc>
                <a:spcPts val="2200"/>
              </a:lnSpc>
              <a:spcBef>
                <a:spcPts val="0"/>
              </a:spcBef>
              <a:tabLst>
                <a:tab pos="5830888" algn="l"/>
              </a:tabLst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200"/>
              </a:lnSpc>
              <a:spcBef>
                <a:spcPts val="0"/>
              </a:spcBef>
              <a:tabLst>
                <a:tab pos="5830888" algn="l"/>
              </a:tabLst>
            </a:pPr>
            <a:r>
              <a:rPr lang="de-DE" sz="1800" u="sng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DE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de-DE" sz="1800" u="sng" dirty="0">
                <a:latin typeface="Arial" panose="020B0604020202020204" pitchFamily="34" charset="0"/>
                <a:cs typeface="Arial" panose="020B0604020202020204" pitchFamily="34" charset="0"/>
              </a:rPr>
              <a:t>Juli n</a:t>
            </a:r>
            <a:r>
              <a:rPr lang="de-DE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ach </a:t>
            </a:r>
            <a:r>
              <a:rPr lang="de-DE" sz="1800" u="sng" dirty="0">
                <a:latin typeface="Arial" panose="020B0604020202020204" pitchFamily="34" charset="0"/>
                <a:cs typeface="Arial" panose="020B0604020202020204" pitchFamily="34" charset="0"/>
              </a:rPr>
              <a:t>dem </a:t>
            </a:r>
            <a:r>
              <a:rPr lang="de-DE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2. Verteilungslauf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buFont typeface="Wingdings" panose="05000000000000000000" pitchFamily="2" charset="2"/>
              <a:buChar char="ü"/>
              <a:tabLst>
                <a:tab pos="5830888" algn="l"/>
              </a:tabLst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Verteilergebnis online herunterladen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  <a:tabLst>
                <a:tab pos="5830888" algn="l"/>
              </a:tabLst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Bei Zusage: am Aufnahmetag an zuständiger Schule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erscheinen und Schulplatz annehmen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  <a:tabLst>
                <a:tab pos="5830888" algn="l"/>
              </a:tabLst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Bei Platz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als möglicher Nachrücker: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auf Benachrichtigung durch Schule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warten</a:t>
            </a:r>
          </a:p>
          <a:p>
            <a:pPr>
              <a:lnSpc>
                <a:spcPct val="150000"/>
              </a:lnSpc>
              <a:spcBef>
                <a:spcPts val="0"/>
              </a:spcBef>
              <a:tabLst>
                <a:tab pos="5830888" algn="l"/>
              </a:tabLst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tabLst>
                <a:tab pos="5830888" algn="l"/>
              </a:tabLst>
            </a:pPr>
            <a:r>
              <a:rPr lang="de-DE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Für Bewerber nach dem offiziellen Bewerbungsschluss 1. März 2022 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5830888" algn="l"/>
              </a:tabLst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Online-Bewerbung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auf Warteliste ab </a:t>
            </a:r>
            <a:r>
              <a:rPr lang="de-DE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13.04.2022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möglich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5830888" algn="l"/>
              </a:tabLst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Nachrangige Berücksichtigung im 2. Verteilungslauf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255079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Elementar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0</Pages>
  <Words>1431</Words>
  <Characters>0</Characters>
  <Application>Microsoft Office PowerPoint</Application>
  <DocSecurity>0</DocSecurity>
  <PresentationFormat>Bildschirmpräsentation (4:3)</PresentationFormat>
  <Lines>0</Lines>
  <Paragraphs>209</Paragraphs>
  <Slides>29</Slides>
  <Notes>29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6" baseType="lpstr">
      <vt:lpstr>SimSun</vt:lpstr>
      <vt:lpstr>Arial</vt:lpstr>
      <vt:lpstr>Calibri</vt:lpstr>
      <vt:lpstr>Symbol</vt:lpstr>
      <vt:lpstr>Times</vt:lpstr>
      <vt:lpstr>Wingdings</vt:lpstr>
      <vt:lpstr>Larissa</vt:lpstr>
      <vt:lpstr>BewO Bewerberverfahren Online Baden-Württemberg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Manager>Thomas.Koller@km.kv.bwl.de</Manager>
  <Company>KM - Referat 15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ASV-BW</dc:title>
  <dc:subject>ASV-BW Aktueller Stand für den HPR GHWRGS + BS 24.10.2013</dc:subject>
  <dc:creator>BSchwab@advitec.de</dc:creator>
  <cp:lastModifiedBy>Dannecker, Lara-Leonie (IBBW Stuttgart)</cp:lastModifiedBy>
  <cp:revision>636</cp:revision>
  <cp:lastPrinted>2021-09-09T09:01:06Z</cp:lastPrinted>
  <dcterms:created xsi:type="dcterms:W3CDTF">2011-10-12T12:27:30Z</dcterms:created>
  <dcterms:modified xsi:type="dcterms:W3CDTF">2021-11-11T11:41:25Z</dcterms:modified>
  <cp:category>Statuspräsentation;HPR</cp:category>
  <cp:contentStatus>in Abstimmung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1033-8.1.0.3375</vt:lpwstr>
  </property>
  <property fmtid="{D5CDD505-2E9C-101B-9397-08002B2CF9AE}" pid="3" name="Version">
    <vt:lpwstr>0.3</vt:lpwstr>
  </property>
</Properties>
</file>